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6ADD7-F201-462B-9BBB-041F98E684E3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70E2A-E987-42A7-BA8E-A791AC994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5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9497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5">
                <a:lumMod val="0"/>
                <a:lumOff val="100000"/>
                <a:alpha val="72000"/>
              </a:schemeClr>
            </a:gs>
            <a:gs pos="64573">
              <a:srgbClr val="CBD7EF"/>
            </a:gs>
            <a:gs pos="5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8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46349" y="1563638"/>
            <a:ext cx="1595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八年级 下册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2040" y="910105"/>
            <a:ext cx="3993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教科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版初中物理</a:t>
            </a:r>
            <a:endParaRPr lang="zh-CN" altLang="en-US" sz="32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1" y="483518"/>
            <a:ext cx="3717868" cy="4082220"/>
          </a:xfrm>
          <a:prstGeom prst="rect">
            <a:avLst/>
          </a:prstGeom>
        </p:spPr>
      </p:pic>
      <p:sp>
        <p:nvSpPr>
          <p:cNvPr id="7" name="文本框 13"/>
          <p:cNvSpPr txBox="1"/>
          <p:nvPr/>
        </p:nvSpPr>
        <p:spPr>
          <a:xfrm>
            <a:off x="4337800" y="2139702"/>
            <a:ext cx="4212405" cy="58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第十章   流体的力现象</a:t>
            </a:r>
          </a:p>
        </p:txBody>
      </p:sp>
      <p:sp>
        <p:nvSpPr>
          <p:cNvPr id="12" name="文本框 14"/>
          <p:cNvSpPr txBox="1"/>
          <p:nvPr/>
        </p:nvSpPr>
        <p:spPr>
          <a:xfrm>
            <a:off x="5041527" y="3003798"/>
            <a:ext cx="29658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 沉与浮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543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313968" y="133787"/>
            <a:ext cx="304894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、控制沉与浮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08231" y="396044"/>
            <a:ext cx="8652206" cy="162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457200" algn="l" eaLnBrk="1" hangingPunct="1">
              <a:lnSpc>
                <a:spcPct val="150000"/>
              </a:lnSpc>
              <a:spcBef>
                <a:spcPts val="0"/>
              </a:spcBef>
              <a:buClr>
                <a:srgbClr val="1F497D"/>
              </a:buClr>
              <a:buFontTx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中国古代很早就将浮力用于生产、生活中。从独木舟到郑和出使西洋用的大型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宝船“船队，从孔明灯到浮船打捞技术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从盐水选种到密度计，都体现出中华民族的智慧。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35610" y="2595976"/>
            <a:ext cx="5328372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DD6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原理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靠改变自身重力上浮和下潜。</a:t>
            </a:r>
            <a:endParaRPr lang="en-US" altLang="zh-CN" sz="2400" i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52418" y="2052048"/>
            <a:ext cx="139532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潜艇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2417" y="3133662"/>
            <a:ext cx="5571776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方法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：潜水艇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体积______，浸没在水中时浮力也</a:t>
            </a:r>
            <a:r>
              <a:rPr lang="zh-CN" altLang="en-US" sz="2400" u="sng" dirty="0">
                <a:solidFill>
                  <a:srgbClr val="00000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。通过水箱的充水或排水来改变自身的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重力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实现上浮和下沉。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838442" y="3781592"/>
            <a:ext cx="80021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不变</a:t>
            </a: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3059253" y="3290186"/>
            <a:ext cx="80021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不变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715691" y="2283452"/>
            <a:ext cx="3257010" cy="2672845"/>
            <a:chOff x="5751908" y="2277814"/>
            <a:chExt cx="3257010" cy="266624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7977" y="2277814"/>
              <a:ext cx="2992438" cy="1546835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>
              <a:off x="5751908" y="3743730"/>
              <a:ext cx="325701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打开舱门充水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,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潜艇下沉；将压缩空气压入水舱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,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排出海水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.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潜艇上浮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622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build="allAtOnce"/>
      <p:bldP spid="5" grpId="0"/>
      <p:bldP spid="6" grpId="0"/>
      <p:bldP spid="7" grpId="0" autoUpdateAnimBg="0"/>
      <p:bldP spid="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1692276" y="187789"/>
            <a:ext cx="6119813" cy="64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8600" y="278648"/>
            <a:ext cx="1206399" cy="462808"/>
            <a:chOff x="304173" y="278030"/>
            <a:chExt cx="1022665" cy="747049"/>
          </a:xfrm>
        </p:grpSpPr>
        <p:sp>
          <p:nvSpPr>
            <p:cNvPr id="4" name="Shape 108"/>
            <p:cNvSpPr/>
            <p:nvPr/>
          </p:nvSpPr>
          <p:spPr>
            <a:xfrm>
              <a:off x="304173" y="305616"/>
              <a:ext cx="102266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330531" y="278030"/>
              <a:ext cx="969947" cy="74704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动手做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204473" y="278647"/>
            <a:ext cx="172354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做一个潜艇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63986" y="791720"/>
            <a:ext cx="86163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按下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图自制一个潜艇模型，把模型浸在水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中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从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管中抽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气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模型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将怎样运动？向管中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打气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模型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又会怎样？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46787" y="3910141"/>
            <a:ext cx="8784856" cy="93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cs typeface="Times New Roman" pitchFamily="18" charset="0"/>
              </a:rPr>
              <a:t>(3)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cs typeface="Times New Roman" pitchFamily="18" charset="0"/>
              </a:rPr>
              <a:t>应用</a:t>
            </a:r>
            <a:r>
              <a:rPr kumimoji="1" lang="zh-CN" altLang="en-US" sz="2400" dirty="0" smtClean="0">
                <a:latin typeface="微软雅黑" panose="020B0503020204020204" pitchFamily="34" charset="-122"/>
                <a:cs typeface="Times New Roman" pitchFamily="18" charset="0"/>
              </a:rPr>
              <a:t>：潜艇</a:t>
            </a:r>
            <a:r>
              <a:rPr kumimoji="1" lang="zh-CN" altLang="en-US" sz="2400" dirty="0">
                <a:latin typeface="微软雅黑" panose="020B0503020204020204" pitchFamily="34" charset="-122"/>
                <a:cs typeface="Times New Roman" pitchFamily="18" charset="0"/>
              </a:rPr>
              <a:t>最早用于军事侦察和</a:t>
            </a:r>
            <a:r>
              <a:rPr kumimoji="1" lang="zh-CN" altLang="en-US" sz="2400" dirty="0" smtClean="0">
                <a:latin typeface="微软雅黑" panose="020B0503020204020204" pitchFamily="34" charset="-122"/>
                <a:cs typeface="Times New Roman" pitchFamily="18" charset="0"/>
              </a:rPr>
              <a:t>袭击</a:t>
            </a:r>
            <a:r>
              <a:rPr kumimoji="1" lang="en-US" altLang="zh-CN" sz="2400" dirty="0" smtClean="0">
                <a:latin typeface="微软雅黑" panose="020B0503020204020204" pitchFamily="34" charset="-122"/>
                <a:cs typeface="Times New Roman" pitchFamily="18" charset="0"/>
              </a:rPr>
              <a:t>,</a:t>
            </a:r>
            <a:r>
              <a:rPr kumimoji="1" lang="zh-CN" altLang="en-US" sz="2400" dirty="0" smtClean="0">
                <a:latin typeface="微软雅黑" panose="020B0503020204020204" pitchFamily="34" charset="-122"/>
                <a:cs typeface="Times New Roman" pitchFamily="18" charset="0"/>
              </a:rPr>
              <a:t>现在</a:t>
            </a:r>
            <a:r>
              <a:rPr kumimoji="1" lang="zh-CN" altLang="en-US" sz="2400" dirty="0">
                <a:latin typeface="微软雅黑" panose="020B0503020204020204" pitchFamily="34" charset="-122"/>
                <a:cs typeface="Times New Roman" pitchFamily="18" charset="0"/>
              </a:rPr>
              <a:t>也用于深海</a:t>
            </a:r>
            <a:r>
              <a:rPr kumimoji="1" lang="zh-CN" altLang="en-US" sz="2400" dirty="0" smtClean="0">
                <a:latin typeface="微软雅黑" panose="020B0503020204020204" pitchFamily="34" charset="-122"/>
                <a:cs typeface="Times New Roman" pitchFamily="18" charset="0"/>
              </a:rPr>
              <a:t>考察</a:t>
            </a:r>
            <a:r>
              <a:rPr kumimoji="1" lang="en-US" altLang="zh-CN" sz="2400" dirty="0" smtClean="0">
                <a:latin typeface="微软雅黑" panose="020B0503020204020204" pitchFamily="34" charset="-122"/>
                <a:cs typeface="Times New Roman" pitchFamily="18" charset="0"/>
              </a:rPr>
              <a:t>,</a:t>
            </a:r>
            <a:r>
              <a:rPr kumimoji="1" lang="zh-CN" altLang="en-US" sz="2400" dirty="0" smtClean="0">
                <a:latin typeface="微软雅黑" panose="020B0503020204020204" pitchFamily="34" charset="-122"/>
                <a:cs typeface="Times New Roman" pitchFamily="18" charset="0"/>
              </a:rPr>
              <a:t>为</a:t>
            </a:r>
            <a:r>
              <a:rPr kumimoji="1" lang="zh-CN" altLang="en-US" sz="2400" dirty="0">
                <a:latin typeface="微软雅黑" panose="020B0503020204020204" pitchFamily="34" charset="-122"/>
                <a:cs typeface="Times New Roman" pitchFamily="18" charset="0"/>
              </a:rPr>
              <a:t>开发</a:t>
            </a:r>
            <a:r>
              <a:rPr kumimoji="1" lang="zh-CN" altLang="en-US" sz="2400" dirty="0" smtClean="0">
                <a:latin typeface="微软雅黑" panose="020B0503020204020204" pitchFamily="34" charset="-122"/>
                <a:cs typeface="Times New Roman" pitchFamily="18" charset="0"/>
              </a:rPr>
              <a:t>海洋</a:t>
            </a:r>
            <a:r>
              <a:rPr kumimoji="1" lang="zh-CN" altLang="en-US" sz="2400" dirty="0">
                <a:latin typeface="微软雅黑" panose="020B0503020204020204" pitchFamily="34" charset="-122"/>
                <a:cs typeface="Times New Roman" pitchFamily="18" charset="0"/>
              </a:rPr>
              <a:t>、</a:t>
            </a:r>
            <a:r>
              <a:rPr kumimoji="1" lang="zh-CN" altLang="en-US" sz="2400" dirty="0" smtClean="0">
                <a:latin typeface="微软雅黑" panose="020B0503020204020204" pitchFamily="34" charset="-122"/>
                <a:cs typeface="Times New Roman" pitchFamily="18" charset="0"/>
              </a:rPr>
              <a:t>获得</a:t>
            </a:r>
            <a:r>
              <a:rPr kumimoji="1" lang="zh-CN" altLang="en-US" sz="2400" dirty="0">
                <a:latin typeface="微软雅黑" panose="020B0503020204020204" pitchFamily="34" charset="-122"/>
                <a:cs typeface="Times New Roman" pitchFamily="18" charset="0"/>
              </a:rPr>
              <a:t>新资源提供</a:t>
            </a:r>
            <a:r>
              <a:rPr kumimoji="1" lang="zh-CN" altLang="en-US" sz="2400" dirty="0" smtClean="0">
                <a:latin typeface="微软雅黑" panose="020B0503020204020204" pitchFamily="34" charset="-122"/>
                <a:cs typeface="Times New Roman" pitchFamily="18" charset="0"/>
              </a:rPr>
              <a:t>信息</a:t>
            </a:r>
            <a:r>
              <a:rPr kumimoji="1" lang="en-US" altLang="zh-CN" sz="2400" dirty="0" smtClean="0">
                <a:latin typeface="微软雅黑" panose="020B0503020204020204" pitchFamily="34" charset="-122"/>
                <a:cs typeface="Times New Roman" pitchFamily="18" charset="0"/>
              </a:rPr>
              <a:t>.</a:t>
            </a:r>
            <a:endParaRPr kumimoji="1" lang="zh-CN" altLang="en-GB" sz="2400" dirty="0">
              <a:latin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06088" y="1715327"/>
            <a:ext cx="2926627" cy="2118264"/>
            <a:chOff x="4788371" y="1791911"/>
            <a:chExt cx="2926627" cy="2113034"/>
          </a:xfrm>
        </p:grpSpPr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788371" y="3404883"/>
              <a:ext cx="2926627" cy="500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观光潜艇能让游客欣赏到神秘的海底景观</a:t>
              </a:r>
            </a:p>
          </p:txBody>
        </p:sp>
        <p:pic>
          <p:nvPicPr>
            <p:cNvPr id="11" name="Picture 5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7323" y="1791911"/>
              <a:ext cx="27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31" name="Picture 3"/>
          <p:cNvPicPr preferRelativeResize="0">
            <a:picLocks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77" y="2139377"/>
            <a:ext cx="2520000" cy="1443564"/>
          </a:xfrm>
          <a:prstGeom prst="rect">
            <a:avLst/>
          </a:prstGeom>
          <a:noFill/>
          <a:ln>
            <a:noFill/>
          </a:ln>
          <a:effectLst>
            <a:outerShdw blurRad="457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79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13461" y="158460"/>
            <a:ext cx="139532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热气球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238126" y="519226"/>
            <a:ext cx="8582025" cy="1758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热气球：利用热空气密度小，空气受热膨胀，热气球体积增大，也就是增大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排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达到增大浮力的作用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调节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气囊中的空气的温度，控制气球的升降。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4069" y="2277895"/>
            <a:ext cx="4019104" cy="2554176"/>
            <a:chOff x="584069" y="2213599"/>
            <a:chExt cx="4019104" cy="2547869"/>
          </a:xfrm>
        </p:grpSpPr>
        <p:pic>
          <p:nvPicPr>
            <p:cNvPr id="24578" name="Picture 2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10" t="15087" r="25308" b="38248"/>
            <a:stretch/>
          </p:blipFill>
          <p:spPr bwMode="auto">
            <a:xfrm>
              <a:off x="1785435" y="2213599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584069" y="3930471"/>
              <a:ext cx="401910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这</a:t>
              </a:r>
              <a:r>
                <a:rPr lang="zh-CN" altLang="en-US" sz="2400" dirty="0" smtClean="0">
                  <a:solidFill>
                    <a:srgbClr val="000000"/>
                  </a:solidFill>
                  <a:latin typeface="微软雅黑" panose="020B0503020204020204" pitchFamily="34" charset="-122"/>
                </a:rPr>
                <a:t>是凡尔纳在小说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微软雅黑" panose="020B0503020204020204" pitchFamily="34" charset="-122"/>
                </a:rPr>
                <a:t>《</a:t>
              </a:r>
              <a:r>
                <a:rPr lang="zh-CN" altLang="en-US" sz="2400" dirty="0" smtClean="0">
                  <a:solidFill>
                    <a:srgbClr val="000000"/>
                  </a:solidFill>
                  <a:latin typeface="微软雅黑" panose="020B0503020204020204" pitchFamily="34" charset="-122"/>
                </a:rPr>
                <a:t>气球上的五星期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微软雅黑" panose="020B0503020204020204" pitchFamily="34" charset="-122"/>
                </a:rPr>
                <a:t>》</a:t>
              </a:r>
              <a:r>
                <a:rPr lang="zh-CN" altLang="en-US" sz="2400" dirty="0" smtClean="0">
                  <a:solidFill>
                    <a:srgbClr val="000000"/>
                  </a:solidFill>
                  <a:latin typeface="微软雅黑" panose="020B0503020204020204" pitchFamily="34" charset="-122"/>
                </a:rPr>
                <a:t>中描绘的热气球</a:t>
              </a:r>
              <a:endPara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15704" y="2135745"/>
            <a:ext cx="2520000" cy="2267263"/>
            <a:chOff x="5115704" y="2130471"/>
            <a:chExt cx="2520000" cy="2261665"/>
          </a:xfrm>
        </p:grpSpPr>
        <p:pic>
          <p:nvPicPr>
            <p:cNvPr id="6" name="图片 5"/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627" t="32561" r="13920" b="17214"/>
            <a:stretch/>
          </p:blipFill>
          <p:spPr>
            <a:xfrm rot="5400000">
              <a:off x="5475704" y="1770471"/>
              <a:ext cx="1800000" cy="252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5462393" y="3930471"/>
              <a:ext cx="18266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2400" dirty="0" smtClean="0">
                  <a:solidFill>
                    <a:srgbClr val="000000"/>
                  </a:solidFill>
                  <a:latin typeface="微软雅黑" panose="020B0503020204020204" pitchFamily="34" charset="-122"/>
                </a:rPr>
                <a:t>热气球比赛</a:t>
              </a:r>
              <a:endPara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404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2"/>
          <p:cNvSpPr txBox="1">
            <a:spLocks noChangeArrowheads="1"/>
          </p:cNvSpPr>
          <p:nvPr/>
        </p:nvSpPr>
        <p:spPr bwMode="auto">
          <a:xfrm>
            <a:off x="142802" y="295861"/>
            <a:ext cx="8294688" cy="12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dirty="0" smtClean="0"/>
              <a:t>(2)</a:t>
            </a:r>
            <a:r>
              <a:rPr lang="zh-CN" altLang="en-US" dirty="0" smtClean="0"/>
              <a:t>氢气</a:t>
            </a:r>
            <a:r>
              <a:rPr lang="zh-CN" altLang="en-US" dirty="0"/>
              <a:t>球利用氦气、氢气密度比空气的小，实现浮力大于重力而在空中上升</a:t>
            </a:r>
            <a:r>
              <a:rPr lang="en-US" altLang="zh-CN" dirty="0"/>
              <a:t> 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153798" y="1499161"/>
            <a:ext cx="2151062" cy="2305372"/>
            <a:chOff x="3284414" y="2073005"/>
            <a:chExt cx="2151681" cy="2299708"/>
          </a:xfrm>
        </p:grpSpPr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68"/>
            <a:stretch>
              <a:fillRect/>
            </a:stretch>
          </p:blipFill>
          <p:spPr bwMode="auto">
            <a:xfrm>
              <a:off x="3284414" y="2073005"/>
              <a:ext cx="2151681" cy="1898441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3695668" y="3902450"/>
              <a:ext cx="1516261" cy="470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氢气球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14"/>
          <p:cNvGrpSpPr>
            <a:grpSpLocks/>
          </p:cNvGrpSpPr>
          <p:nvPr/>
        </p:nvGrpSpPr>
        <p:grpSpPr bwMode="auto">
          <a:xfrm>
            <a:off x="5472464" y="1499161"/>
            <a:ext cx="2163763" cy="2368764"/>
            <a:chOff x="6012160" y="1963032"/>
            <a:chExt cx="2164834" cy="2363075"/>
          </a:xfrm>
        </p:grpSpPr>
        <p:pic>
          <p:nvPicPr>
            <p:cNvPr id="8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1963032"/>
              <a:ext cx="2164834" cy="190137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6327590" y="3864411"/>
              <a:ext cx="1598951" cy="461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飞艇</a:t>
              </a:r>
            </a:p>
          </p:txBody>
        </p:sp>
      </p:grp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69298" y="3804532"/>
            <a:ext cx="8294688" cy="12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飞艇：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利用空气的浮力，通过改变自身体积，从而改变排开气体的体积实现上升和下降。</a:t>
            </a:r>
          </a:p>
        </p:txBody>
      </p:sp>
    </p:spTree>
    <p:extLst>
      <p:ext uri="{BB962C8B-B14F-4D97-AF65-F5344CB8AC3E}">
        <p14:creationId xmlns:p14="http://schemas.microsoft.com/office/powerpoint/2010/main" val="92220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230294" y="260994"/>
            <a:ext cx="2031325" cy="462808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一个热气球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96723" y="269230"/>
            <a:ext cx="1206399" cy="462808"/>
            <a:chOff x="304173" y="278030"/>
            <a:chExt cx="1022665" cy="747049"/>
          </a:xfrm>
        </p:grpSpPr>
        <p:sp>
          <p:nvSpPr>
            <p:cNvPr id="7" name="Shape 108"/>
            <p:cNvSpPr/>
            <p:nvPr/>
          </p:nvSpPr>
          <p:spPr>
            <a:xfrm>
              <a:off x="304173" y="305616"/>
              <a:ext cx="102266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Shape 112"/>
            <p:cNvSpPr/>
            <p:nvPr/>
          </p:nvSpPr>
          <p:spPr>
            <a:xfrm>
              <a:off x="330531" y="278030"/>
              <a:ext cx="969947" cy="74704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动手做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62988" y="655304"/>
            <a:ext cx="84374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1.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取一个大的轻纸袋，用细铁丝编一个简单的小筐，再用几条胶带把小筐挂在纸袋下面，筐里放一团用酒精浸湿的棉花。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66203" y="1668168"/>
            <a:ext cx="84483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把热气球拿到室外，点燃酒精棉，热气球就能升起来，你能解释热气球升起来的原因吗？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62988" y="2806032"/>
            <a:ext cx="710878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 eaLnBrk="1" hangingPunct="1">
              <a:buFont typeface="Arial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3.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想一想用什么办法能使升起的热气球降回地面？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22" y="3275504"/>
            <a:ext cx="3832009" cy="1684337"/>
          </a:xfrm>
          <a:prstGeom prst="rect">
            <a:avLst/>
          </a:prstGeom>
          <a:noFill/>
          <a:ln>
            <a:noFill/>
          </a:ln>
          <a:effectLst>
            <a:outerShdw blurRad="457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5329559" y="3454846"/>
            <a:ext cx="3190987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下降时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 热气球</a:t>
            </a:r>
            <a:r>
              <a:rPr kumimoji="1" lang="zh-CN" altLang="en-US" sz="2400" dirty="0">
                <a:solidFill>
                  <a:srgbClr val="D60093"/>
                </a:solidFill>
                <a:latin typeface="微软雅黑" panose="020B0503020204020204" pitchFamily="34" charset="-122"/>
              </a:rPr>
              <a:t>停止加热（降温</a:t>
            </a:r>
            <a:r>
              <a:rPr kumimoji="1" lang="zh-CN" altLang="en-US" sz="2400" dirty="0" smtClean="0">
                <a:solidFill>
                  <a:srgbClr val="D60093"/>
                </a:solidFill>
                <a:latin typeface="微软雅黑" panose="020B0503020204020204" pitchFamily="34" charset="-122"/>
              </a:rPr>
              <a:t>）</a:t>
            </a:r>
            <a:r>
              <a:rPr kumimoji="1" lang="en-US" altLang="zh-CN" sz="2400" dirty="0" smtClean="0">
                <a:solidFill>
                  <a:srgbClr val="D60093"/>
                </a:solidFill>
                <a:latin typeface="微软雅黑" panose="020B0503020204020204" pitchFamily="34" charset="-122"/>
              </a:rPr>
              <a:t>,</a:t>
            </a:r>
            <a:r>
              <a:rPr kumimoji="1" lang="zh-CN" altLang="en-US" sz="2400" dirty="0" smtClean="0">
                <a:solidFill>
                  <a:srgbClr val="D60093"/>
                </a:solidFill>
                <a:latin typeface="微软雅黑" panose="020B0503020204020204" pitchFamily="34" charset="-122"/>
              </a:rPr>
              <a:t>空气的密度增，浮力小于重力。</a:t>
            </a:r>
            <a:endParaRPr kumimoji="1" lang="zh-CN" altLang="en-US" sz="2400" dirty="0">
              <a:solidFill>
                <a:srgbClr val="D60093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844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764" y="923551"/>
            <a:ext cx="7960637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多年前，僧人怀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丙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用两只大船装满泥土，把铁牛系到船上，用大木头做成秤钩的形状钩住铁牛。慢慢地去掉船上的泥土，船浮出水面的同时铁牛浮上来了</a:t>
            </a:r>
            <a:r>
              <a:rPr lang="zh-CN" altLang="en-US" sz="24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。这一打捞方法一直沿用至今。</a:t>
            </a:r>
            <a:endParaRPr lang="zh-CN" altLang="en-US" sz="24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5" descr="3850437427746739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" b="10391"/>
          <a:stretch/>
        </p:blipFill>
        <p:spPr bwMode="auto">
          <a:xfrm>
            <a:off x="3813463" y="2783342"/>
            <a:ext cx="3491346" cy="2050653"/>
          </a:xfrm>
          <a:prstGeom prst="rect">
            <a:avLst/>
          </a:prstGeom>
          <a:noFill/>
          <a:ln>
            <a:noFill/>
          </a:ln>
          <a:effectLst>
            <a:outerShdw blurRad="457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58709" y="127893"/>
            <a:ext cx="187325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dirty="0" smtClean="0"/>
              <a:t>3.</a:t>
            </a:r>
            <a:r>
              <a:rPr lang="zh-CN" altLang="en-US" dirty="0" smtClean="0"/>
              <a:t>浮</a:t>
            </a:r>
            <a:r>
              <a:rPr lang="zh-CN" altLang="en-US" dirty="0"/>
              <a:t>船打捞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00717" y="561343"/>
            <a:ext cx="524154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dirty="0" smtClean="0">
                <a:solidFill>
                  <a:srgbClr val="FF0000"/>
                </a:solidFill>
              </a:rPr>
              <a:t>借浮力起重，是我国古代的一个创造。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1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6722" y="286320"/>
            <a:ext cx="1459342" cy="465681"/>
            <a:chOff x="304173" y="305616"/>
            <a:chExt cx="1237085" cy="751687"/>
          </a:xfrm>
        </p:grpSpPr>
        <p:sp>
          <p:nvSpPr>
            <p:cNvPr id="4" name="Shape 108"/>
            <p:cNvSpPr/>
            <p:nvPr/>
          </p:nvSpPr>
          <p:spPr>
            <a:xfrm>
              <a:off x="304173" y="305616"/>
              <a:ext cx="12370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330531" y="310254"/>
              <a:ext cx="1210727" cy="74704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chemeClr val="bg1"/>
                  </a:solidFill>
                </a:rPr>
                <a:t>讨论交流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697310" y="289193"/>
            <a:ext cx="2111807" cy="32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打捞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中山舰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86609" y="752001"/>
            <a:ext cx="8235159" cy="175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457200" algn="l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中山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舰是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浓缩了中国现代史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的一代名舰，其排水量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780t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62.48m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8.99m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1938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年在长江被日军击中，沉入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深的长江。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27816" y="3614571"/>
            <a:ext cx="8296639" cy="1427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dirty="0"/>
              <a:t>在沉船下部用结实的钢带将其拖住，在钢带的两端固定浮筒，在浮筒中注满水，使筒沉到船附近与钢带结合，然后排出筒中水，水的浮力就把筒和船一起推向水面。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56"/>
          <a:stretch/>
        </p:blipFill>
        <p:spPr bwMode="auto">
          <a:xfrm>
            <a:off x="2906353" y="1918952"/>
            <a:ext cx="3892405" cy="1792467"/>
          </a:xfrm>
          <a:prstGeom prst="rect">
            <a:avLst/>
          </a:prstGeom>
          <a:noFill/>
          <a:ln>
            <a:noFill/>
          </a:ln>
          <a:effectLst>
            <a:outerShdw blurRad="457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698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6722" y="286320"/>
            <a:ext cx="1459342" cy="465681"/>
            <a:chOff x="304173" y="305616"/>
            <a:chExt cx="1237085" cy="751687"/>
          </a:xfrm>
        </p:grpSpPr>
        <p:sp>
          <p:nvSpPr>
            <p:cNvPr id="3" name="Shape 108"/>
            <p:cNvSpPr/>
            <p:nvPr/>
          </p:nvSpPr>
          <p:spPr>
            <a:xfrm>
              <a:off x="304173" y="305616"/>
              <a:ext cx="12370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30531" y="310254"/>
              <a:ext cx="1210727" cy="74704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发展空间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093501" y="347648"/>
            <a:ext cx="3664959" cy="32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家庭实验室：自制密度计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1267"/>
          <p:cNvSpPr txBox="1">
            <a:spLocks noChangeArrowheads="1"/>
          </p:cNvSpPr>
          <p:nvPr/>
        </p:nvSpPr>
        <p:spPr bwMode="auto">
          <a:xfrm>
            <a:off x="239099" y="892915"/>
            <a:ext cx="7788638" cy="157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你可以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用圆珠笔芯自制一个密度计，找一根用完了的圆珠笔芯，金属笔头向下，放入水中，笔芯静止时，在笔杆上标出水面的位置，作为水的密度标记。然后放在盐水中，你有什么发现，你知道它的原理吗？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560185" y="892915"/>
            <a:ext cx="1467068" cy="1986095"/>
            <a:chOff x="7560185" y="890710"/>
            <a:chExt cx="1467068" cy="198119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18" t="39491" r="30517" b="27296"/>
            <a:stretch/>
          </p:blipFill>
          <p:spPr>
            <a:xfrm>
              <a:off x="7710054" y="890710"/>
              <a:ext cx="1143001" cy="1581081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7560185" y="2471791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简易密度计</a:t>
              </a:r>
              <a:endPara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87572" y="3058805"/>
            <a:ext cx="4727328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密度计在液体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中总是漂浮的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状态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,  </a:t>
            </a:r>
            <a:r>
              <a:rPr kumimoji="1"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</a:t>
            </a:r>
            <a:r>
              <a:rPr kumimoji="1" lang="zh-CN" altLang="en-US" sz="2400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浮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＝</a:t>
            </a:r>
            <a:r>
              <a:rPr kumimoji="1"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，浮力大小不变。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56292" y="4262105"/>
            <a:ext cx="5673328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刻度特点：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上小下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大</a:t>
            </a:r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刻度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间隔不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均匀</a:t>
            </a:r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kumimoji="1"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2" descr="G:\sci\15\密度计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4" t="19532" r="52830" b="9509"/>
          <a:stretch/>
        </p:blipFill>
        <p:spPr bwMode="auto">
          <a:xfrm>
            <a:off x="5465619" y="2632887"/>
            <a:ext cx="558839" cy="240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2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86" b="5201"/>
          <a:stretch/>
        </p:blipFill>
        <p:spPr bwMode="auto">
          <a:xfrm>
            <a:off x="6099489" y="2879009"/>
            <a:ext cx="2297941" cy="209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229792" y="2652101"/>
            <a:ext cx="233910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密度计的原理：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341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37769" y="214393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37768" y="249614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317" y="3963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1329" y="56414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347921" y="4301163"/>
            <a:ext cx="3466435" cy="40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沉浮条件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7921" y="4681771"/>
            <a:ext cx="6600873" cy="40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本堂难点：利用沉浮条件解释潜艇、热气球等的原理。</a:t>
            </a:r>
          </a:p>
        </p:txBody>
      </p:sp>
      <p:graphicFrame>
        <p:nvGraphicFramePr>
          <p:cNvPr id="10" name="表格 9"/>
          <p:cNvGraphicFramePr/>
          <p:nvPr>
            <p:extLst>
              <p:ext uri="{D42A27DB-BD31-4B8C-83A1-F6EECF244321}">
                <p14:modId xmlns:p14="http://schemas.microsoft.com/office/powerpoint/2010/main" val="436254768"/>
              </p:ext>
            </p:extLst>
          </p:nvPr>
        </p:nvGraphicFramePr>
        <p:xfrm>
          <a:off x="520613" y="979027"/>
          <a:ext cx="7232072" cy="1724866"/>
        </p:xfrm>
        <a:graphic>
          <a:graphicData uri="http://schemas.openxmlformats.org/drawingml/2006/table">
            <a:tbl>
              <a:tblPr/>
              <a:tblGrid>
                <a:gridCol w="1110760"/>
                <a:gridCol w="2556163"/>
                <a:gridCol w="2504209"/>
                <a:gridCol w="1060940"/>
              </a:tblGrid>
              <a:tr h="49175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状态</a:t>
                      </a: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0" i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000" b="0" baseline="-25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浮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</a:t>
                      </a:r>
                      <a:r>
                        <a:rPr lang="en-US" altLang="zh-CN" sz="2000" b="0" i="1" u="non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G</a:t>
                      </a:r>
                      <a:r>
                        <a:rPr lang="zh-CN" altLang="en-US" sz="2000" b="0" u="none" kern="1200" baseline="-25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Arial" panose="020B0604020202020204"/>
                        </a:rPr>
                        <a:t>物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的大小关系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如果物体是是实心的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结果</a:t>
                      </a: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67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上浮</a:t>
                      </a: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i="1" u="non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F</a:t>
                      </a:r>
                      <a:r>
                        <a:rPr lang="zh-CN" altLang="en-US" sz="2000" b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华文楷体" pitchFamily="2" charset="-122"/>
                        </a:rPr>
                        <a:t>浮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华文楷体" pitchFamily="2" charset="-122"/>
                        </a:rPr>
                        <a:t>＞</a:t>
                      </a:r>
                      <a:r>
                        <a:rPr lang="en-US" altLang="zh-CN" sz="2000" b="0" i="1" u="non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G</a:t>
                      </a:r>
                      <a:r>
                        <a:rPr lang="zh-CN" altLang="en-US" sz="2000" b="1" u="none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华文楷体" pitchFamily="2" charset="-122"/>
                          <a:cs typeface="+mn-cs"/>
                          <a:sym typeface="Arial" panose="020B0604020202020204"/>
                        </a:rPr>
                        <a:t>物</a:t>
                      </a:r>
                      <a:endParaRPr lang="zh-CN" altLang="zh-CN" sz="2000" b="1" u="none" kern="1200" baseline="-25000" dirty="0">
                        <a:solidFill>
                          <a:schemeClr val="tx1"/>
                        </a:solidFill>
                        <a:latin typeface="Times New Roman" pitchFamily="18" charset="0"/>
                        <a:ea typeface="华文楷体" pitchFamily="2" charset="-122"/>
                        <a:cs typeface="+mn-cs"/>
                        <a:sym typeface="Arial" panose="020B0604020202020204"/>
                      </a:endParaRP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2000" b="1" baseline="-25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华文楷体" pitchFamily="2" charset="-122"/>
                        </a:rPr>
                        <a:t>物</a:t>
                      </a: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华文楷体" pitchFamily="2" charset="-122"/>
                        </a:rPr>
                        <a:t>＜</a:t>
                      </a:r>
                      <a:r>
                        <a:rPr lang="en-US" altLang="zh-CN" sz="2000" b="1" i="1" u="none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ρ</a:t>
                      </a:r>
                      <a:r>
                        <a:rPr lang="zh-CN" altLang="en-US" sz="2000" b="1" u="none" kern="1200" baseline="-25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华文楷体" pitchFamily="2" charset="-122"/>
                          <a:cs typeface="+mn-cs"/>
                          <a:sym typeface="Arial" panose="020B0604020202020204"/>
                        </a:rPr>
                        <a:t>液</a:t>
                      </a:r>
                      <a:endParaRPr lang="zh-CN" altLang="zh-CN" sz="2000" b="1" u="none" kern="120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华文楷体" pitchFamily="2" charset="-122"/>
                        <a:cs typeface="+mn-cs"/>
                        <a:sym typeface="Arial" panose="020B0604020202020204"/>
                      </a:endParaRP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漂浮</a:t>
                      </a:r>
                      <a:endParaRPr lang="zh-CN" altLang="zh-CN" sz="20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22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下沉</a:t>
                      </a: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i="1" u="non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F</a:t>
                      </a:r>
                      <a:r>
                        <a:rPr lang="zh-CN" altLang="en-US" sz="2000" b="1" u="none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华文楷体" pitchFamily="2" charset="-122"/>
                          <a:cs typeface="+mn-cs"/>
                          <a:sym typeface="Arial" panose="020B0604020202020204"/>
                        </a:rPr>
                        <a:t>浮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华文楷体" pitchFamily="2" charset="-122"/>
                        </a:rPr>
                        <a:t>＜</a:t>
                      </a:r>
                      <a:r>
                        <a:rPr lang="en-US" altLang="zh-CN" sz="2000" b="0" i="1" u="non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G</a:t>
                      </a:r>
                      <a:r>
                        <a:rPr lang="zh-CN" altLang="en-US" sz="2000" b="1" u="none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华文楷体" pitchFamily="2" charset="-122"/>
                          <a:cs typeface="+mn-cs"/>
                          <a:sym typeface="Arial" panose="020B0604020202020204"/>
                        </a:rPr>
                        <a:t>物</a:t>
                      </a:r>
                      <a:endParaRPr lang="zh-CN" altLang="zh-CN" sz="2000" b="1" u="none" kern="1200" baseline="-25000" dirty="0">
                        <a:solidFill>
                          <a:schemeClr val="tx1"/>
                        </a:solidFill>
                        <a:latin typeface="Times New Roman" pitchFamily="18" charset="0"/>
                        <a:ea typeface="华文楷体" pitchFamily="2" charset="-122"/>
                        <a:cs typeface="+mn-cs"/>
                        <a:sym typeface="Arial" panose="020B0604020202020204"/>
                      </a:endParaRP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i="1" u="none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ρ</a:t>
                      </a:r>
                      <a:r>
                        <a:rPr lang="zh-CN" altLang="en-US" sz="2000" b="1" u="none" kern="1200" baseline="-25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华文楷体" pitchFamily="2" charset="-122"/>
                          <a:cs typeface="+mn-cs"/>
                          <a:sym typeface="Arial" panose="020B0604020202020204"/>
                        </a:rPr>
                        <a:t>液</a:t>
                      </a: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华文楷体" pitchFamily="2" charset="-122"/>
                        </a:rPr>
                        <a:t>＜</a:t>
                      </a:r>
                      <a:r>
                        <a:rPr lang="en-US" altLang="zh-CN" sz="2000" b="1" i="1" u="none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ρ</a:t>
                      </a:r>
                      <a:r>
                        <a:rPr lang="zh-CN" altLang="en-US" sz="2000" b="1" u="none" kern="1200" baseline="-25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华文楷体" pitchFamily="2" charset="-122"/>
                          <a:cs typeface="+mn-cs"/>
                          <a:sym typeface="Arial" panose="020B0604020202020204"/>
                        </a:rPr>
                        <a:t>物</a:t>
                      </a:r>
                      <a:endParaRPr lang="zh-CN" altLang="zh-CN" sz="2000" b="1" u="none" kern="120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华文楷体" pitchFamily="2" charset="-122"/>
                        <a:cs typeface="+mn-cs"/>
                        <a:sym typeface="Arial" panose="020B0604020202020204"/>
                      </a:endParaRP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沉底</a:t>
                      </a:r>
                      <a:endParaRPr lang="zh-CN" altLang="zh-CN" sz="20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22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悬浮</a:t>
                      </a: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i="1" u="non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F</a:t>
                      </a:r>
                      <a:r>
                        <a:rPr lang="zh-CN" altLang="en-US" sz="2000" b="1" u="none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华文楷体" pitchFamily="2" charset="-122"/>
                          <a:cs typeface="+mn-cs"/>
                          <a:sym typeface="Arial" panose="020B0604020202020204"/>
                        </a:rPr>
                        <a:t>浮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华文楷体" pitchFamily="2" charset="-122"/>
                        </a:rPr>
                        <a:t>＝</a:t>
                      </a:r>
                      <a:r>
                        <a:rPr lang="en-US" altLang="zh-CN" sz="2000" b="0" i="1" u="non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G</a:t>
                      </a:r>
                      <a:r>
                        <a:rPr lang="zh-CN" altLang="en-US" sz="2000" b="1" u="none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华文楷体" pitchFamily="2" charset="-122"/>
                          <a:cs typeface="+mn-cs"/>
                          <a:sym typeface="Arial" panose="020B0604020202020204"/>
                        </a:rPr>
                        <a:t>物</a:t>
                      </a:r>
                      <a:endParaRPr lang="zh-CN" altLang="zh-CN" sz="2000" b="1" u="none" kern="1200" baseline="-25000" dirty="0">
                        <a:solidFill>
                          <a:schemeClr val="tx1"/>
                        </a:solidFill>
                        <a:latin typeface="Times New Roman" pitchFamily="18" charset="0"/>
                        <a:ea typeface="华文楷体" pitchFamily="2" charset="-122"/>
                        <a:cs typeface="+mn-cs"/>
                        <a:sym typeface="Arial" panose="020B0604020202020204"/>
                      </a:endParaRP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i="1" u="none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ρ</a:t>
                      </a:r>
                      <a:r>
                        <a:rPr lang="zh-CN" altLang="en-US" sz="2000" b="1" u="none" kern="1200" baseline="-25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华文楷体" pitchFamily="2" charset="-122"/>
                          <a:cs typeface="+mn-cs"/>
                          <a:sym typeface="Arial" panose="020B0604020202020204"/>
                        </a:rPr>
                        <a:t>液</a:t>
                      </a: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华文楷体" pitchFamily="2" charset="-122"/>
                        </a:rPr>
                        <a:t>＝</a:t>
                      </a:r>
                      <a:r>
                        <a:rPr lang="en-US" altLang="zh-CN" sz="2000" b="1" i="1" u="none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ρ</a:t>
                      </a:r>
                      <a:r>
                        <a:rPr lang="zh-CN" altLang="en-US" sz="2000" b="1" u="none" kern="1200" baseline="-25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华文楷体" pitchFamily="2" charset="-122"/>
                          <a:cs typeface="+mn-cs"/>
                          <a:sym typeface="Arial" panose="020B0604020202020204"/>
                        </a:rPr>
                        <a:t>物</a:t>
                      </a:r>
                      <a:endParaRPr lang="zh-CN" altLang="zh-CN" sz="2000" b="1" u="none" kern="120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华文楷体" pitchFamily="2" charset="-122"/>
                        <a:cs typeface="+mn-cs"/>
                        <a:sym typeface="Arial" panose="020B0604020202020204"/>
                      </a:endParaRP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悬浮</a:t>
                      </a:r>
                      <a:endParaRPr lang="zh-CN" altLang="zh-CN" sz="20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833" marB="45833" anchor="ctr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2329"/>
          <p:cNvSpPr txBox="1">
            <a:spLocks noChangeArrowheads="1"/>
          </p:cNvSpPr>
          <p:nvPr/>
        </p:nvSpPr>
        <p:spPr bwMode="auto">
          <a:xfrm>
            <a:off x="1157083" y="564146"/>
            <a:ext cx="4746800" cy="40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一、物体的浮沉条件。浸没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在液体中时：</a:t>
            </a:r>
          </a:p>
        </p:txBody>
      </p:sp>
      <p:sp>
        <p:nvSpPr>
          <p:cNvPr id="12" name="文本框 11271"/>
          <p:cNvSpPr txBox="1">
            <a:spLocks noChangeArrowheads="1"/>
          </p:cNvSpPr>
          <p:nvPr/>
        </p:nvSpPr>
        <p:spPr bwMode="auto">
          <a:xfrm>
            <a:off x="276686" y="2780586"/>
            <a:ext cx="2297978" cy="40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二、控制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沉与浮：</a:t>
            </a:r>
          </a:p>
        </p:txBody>
      </p:sp>
      <p:sp>
        <p:nvSpPr>
          <p:cNvPr id="13" name="文本框 11270"/>
          <p:cNvSpPr txBox="1">
            <a:spLocks noChangeArrowheads="1"/>
          </p:cNvSpPr>
          <p:nvPr/>
        </p:nvSpPr>
        <p:spPr bwMode="auto">
          <a:xfrm>
            <a:off x="420120" y="3900063"/>
            <a:ext cx="5186939" cy="40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浮力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不变，改变自身重力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（潜艇的沉浮）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63331" y="2907621"/>
            <a:ext cx="5609694" cy="992442"/>
            <a:chOff x="450490" y="1602175"/>
            <a:chExt cx="5609694" cy="989992"/>
          </a:xfrm>
        </p:grpSpPr>
        <p:sp>
          <p:nvSpPr>
            <p:cNvPr id="15" name="文本框 11267"/>
            <p:cNvSpPr txBox="1">
              <a:spLocks noChangeArrowheads="1"/>
            </p:cNvSpPr>
            <p:nvPr/>
          </p:nvSpPr>
          <p:spPr bwMode="auto">
            <a:xfrm>
              <a:off x="450490" y="1897116"/>
              <a:ext cx="27957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(1)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重力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不变，改变浮力</a:t>
              </a:r>
            </a:p>
          </p:txBody>
        </p:sp>
        <p:sp>
          <p:nvSpPr>
            <p:cNvPr id="16" name="文本框 11268"/>
            <p:cNvSpPr txBox="1">
              <a:spLocks noChangeArrowheads="1"/>
            </p:cNvSpPr>
            <p:nvPr/>
          </p:nvSpPr>
          <p:spPr bwMode="auto">
            <a:xfrm>
              <a:off x="3377355" y="1602175"/>
              <a:ext cx="26828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改变</a:t>
              </a:r>
              <a:r>
                <a:rPr lang="en-US" altLang="zh-CN" sz="20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2000" baseline="-26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液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鸡蛋的沉浮）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1269"/>
            <p:cNvSpPr txBox="1">
              <a:spLocks noChangeArrowheads="1"/>
            </p:cNvSpPr>
            <p:nvPr/>
          </p:nvSpPr>
          <p:spPr bwMode="auto">
            <a:xfrm>
              <a:off x="3391695" y="2192057"/>
              <a:ext cx="251034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改变</a:t>
              </a:r>
              <a:r>
                <a:rPr lang="en-US" altLang="zh-CN" sz="20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V</a:t>
              </a:r>
              <a:r>
                <a:rPr lang="zh-CN" altLang="en-US" sz="2000" baseline="-25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排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鱼的沉浮）</a:t>
              </a:r>
            </a:p>
          </p:txBody>
        </p:sp>
        <p:sp>
          <p:nvSpPr>
            <p:cNvPr id="18" name="左大括号 17"/>
            <p:cNvSpPr/>
            <p:nvPr/>
          </p:nvSpPr>
          <p:spPr>
            <a:xfrm>
              <a:off x="3100748" y="1802230"/>
              <a:ext cx="290946" cy="589882"/>
            </a:xfrm>
            <a:prstGeom prst="leftBrace">
              <a:avLst>
                <a:gd name="adj1" fmla="val 11904"/>
                <a:gd name="adj2" fmla="val 50000"/>
              </a:avLst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391335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utoUpdateAnimBg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20" y="134245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36073" y="19088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84119" y="190887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6073" y="641211"/>
            <a:ext cx="5575664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：判断物体的浮沉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4829" y="1089887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74073" y="1614402"/>
            <a:ext cx="8676409" cy="298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重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 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的物体，浸没于装满水的容器中后，溢出了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-4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m</a:t>
            </a:r>
            <a:r>
              <a:rPr lang="en-US" altLang="zh-CN" sz="2400" baseline="30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的水。则此物体是（      ）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．浮在水面上   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．沉到水底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．悬浮在水中   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．以上几种情况都有可能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31505" y="2246730"/>
            <a:ext cx="38453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87173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112" y="134246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3380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17321" y="67113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92799" y="965363"/>
            <a:ext cx="950672" cy="461665"/>
            <a:chOff x="304174" y="283603"/>
            <a:chExt cx="805885" cy="745205"/>
          </a:xfrm>
        </p:grpSpPr>
        <p:sp>
          <p:nvSpPr>
            <p:cNvPr id="22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Shape 112"/>
            <p:cNvSpPr/>
            <p:nvPr/>
          </p:nvSpPr>
          <p:spPr>
            <a:xfrm>
              <a:off x="349112" y="283603"/>
              <a:ext cx="737758" cy="74520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chemeClr val="bg1"/>
                  </a:solidFill>
                </a:rPr>
                <a:t>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1193380" y="1003446"/>
            <a:ext cx="7755868" cy="401401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浸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液体中物体都受浮力，为什么有的上浮，有的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下沉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5426" y="1711223"/>
            <a:ext cx="2646878" cy="2295800"/>
            <a:chOff x="670570" y="1862861"/>
            <a:chExt cx="2646878" cy="2290131"/>
          </a:xfrm>
        </p:grpSpPr>
        <p:pic>
          <p:nvPicPr>
            <p:cNvPr id="10242" name="Picture 2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8043" y="1862861"/>
              <a:ext cx="25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670570" y="3691327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漂浮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在水面的冰山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36550" y="1678849"/>
            <a:ext cx="2520000" cy="2299637"/>
            <a:chOff x="3317448" y="1822566"/>
            <a:chExt cx="2520000" cy="2293959"/>
          </a:xfrm>
        </p:grpSpPr>
        <p:pic>
          <p:nvPicPr>
            <p:cNvPr id="10243" name="Picture 3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7448" y="1822566"/>
              <a:ext cx="25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3428221" y="3654860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沉在水底的石头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60823" y="1678849"/>
            <a:ext cx="2520000" cy="2661992"/>
            <a:chOff x="6149703" y="1682238"/>
            <a:chExt cx="2520000" cy="2655419"/>
          </a:xfrm>
        </p:grpSpPr>
        <p:pic>
          <p:nvPicPr>
            <p:cNvPr id="10245" name="Picture 5"/>
            <p:cNvPicPr preferRelativeResize="0">
              <a:picLocks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325" b="15774"/>
            <a:stretch/>
          </p:blipFill>
          <p:spPr bwMode="auto">
            <a:xfrm>
              <a:off x="6149703" y="1682238"/>
              <a:ext cx="25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6193109" y="3506660"/>
              <a:ext cx="243318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鱼儿能在水中自由的上浮和下沉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10276"/>
          <p:cNvSpPr>
            <a:spLocks noChangeArrowheads="1"/>
          </p:cNvSpPr>
          <p:nvPr/>
        </p:nvSpPr>
        <p:spPr bwMode="auto">
          <a:xfrm>
            <a:off x="390175" y="4219419"/>
            <a:ext cx="4681139" cy="42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的浮沉究竟取决于什么呢？</a:t>
            </a:r>
          </a:p>
        </p:txBody>
      </p:sp>
    </p:spTree>
    <p:extLst>
      <p:ext uri="{BB962C8B-B14F-4D97-AF65-F5344CB8AC3E}">
        <p14:creationId xmlns:p14="http://schemas.microsoft.com/office/powerpoint/2010/main" val="12662087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6721" y="321526"/>
            <a:ext cx="2963742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31800" y="1062018"/>
            <a:ext cx="7848600" cy="298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密度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均匀的实心物体悬浮在水中，将物体截成大小不等的两块后，仍放入水中，则（        ）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大块下沉，小块悬浮      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大块下沉，小块上浮  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两块都上浮                      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两块都悬浮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356100" y="1597624"/>
            <a:ext cx="42371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44273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294" y="548309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04281" y="88410"/>
            <a:ext cx="461028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浮沉条件的应用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3889" y="914733"/>
            <a:ext cx="8576037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州）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如图所示，甲、乙两个底面积不同的圆柱形容器中分别盛有两种不同的液体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液体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对两个容器底的压强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将两个质量相等的物体分别放入两个容器中，静止时个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漂浮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个悬浮（液体均无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溢出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液体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密度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ρ</a:t>
            </a:r>
            <a:r>
              <a:rPr lang="en-US" altLang="zh-CN" sz="24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ρ</a:t>
            </a:r>
            <a:r>
              <a:rPr lang="en-US" altLang="zh-CN" sz="2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和液体对容器底部的压强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乙的大小关系正确的是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186" y="3270821"/>
            <a:ext cx="1667741" cy="147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23294" y="3649264"/>
            <a:ext cx="708660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p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p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p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	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p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</a:p>
        </p:txBody>
      </p:sp>
      <p:sp>
        <p:nvSpPr>
          <p:cNvPr id="5" name="矩形 4"/>
          <p:cNvSpPr/>
          <p:nvPr/>
        </p:nvSpPr>
        <p:spPr>
          <a:xfrm>
            <a:off x="6296891" y="3264740"/>
            <a:ext cx="41549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343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305" y="92234"/>
            <a:ext cx="2249336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682" y="693883"/>
            <a:ext cx="8152558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   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枣庄）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在木棒的一端缠绕一些细铜丝制成简易的液体密度计，将其分别放入盛有甲乙两种液体的烧杯中处于静止状态，如图所示，若密度计在甲乙液体中受到的浮力分别是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甲、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乙，甲乙两种液体的密度分别为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．则（　　）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253" y="3331888"/>
            <a:ext cx="1669473" cy="1529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61109" y="3495126"/>
            <a:ext cx="5008418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en-US" altLang="zh-CN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l-G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</a:p>
        </p:txBody>
      </p:sp>
      <p:sp>
        <p:nvSpPr>
          <p:cNvPr id="5" name="文本框 245767"/>
          <p:cNvSpPr>
            <a:spLocks noChangeArrowheads="1"/>
          </p:cNvSpPr>
          <p:nvPr/>
        </p:nvSpPr>
        <p:spPr bwMode="auto">
          <a:xfrm>
            <a:off x="896173" y="3100483"/>
            <a:ext cx="43180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294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672" y="110409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00473" y="110409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00881" y="62582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83966" y="737847"/>
            <a:ext cx="368328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一、物体的浮沉条件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1" name="Shape 112"/>
          <p:cNvSpPr/>
          <p:nvPr/>
        </p:nvSpPr>
        <p:spPr>
          <a:xfrm>
            <a:off x="556693" y="2828331"/>
            <a:ext cx="913988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rPr>
              <a:t>活动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微软雅黑" panose="020B050302020402020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56415" y="1493764"/>
            <a:ext cx="8013288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kumimoji="1"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取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一枚新鲜鸡蛋，放在清水中，观察它在水中沉浮</a:t>
            </a:r>
            <a:r>
              <a:rPr kumimoji="1"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的情况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。向水中慢慢加些盐，并轻轻搅拌，观察到</a:t>
            </a:r>
            <a:r>
              <a:rPr kumimoji="1"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鸡蛋怎样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运动？如果再加些清水，又会发生什么现象？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6589" y="1172661"/>
            <a:ext cx="950672" cy="462808"/>
            <a:chOff x="304174" y="283603"/>
            <a:chExt cx="805885" cy="747049"/>
          </a:xfrm>
        </p:grpSpPr>
        <p:sp>
          <p:nvSpPr>
            <p:cNvPr id="12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Shape 112"/>
            <p:cNvSpPr/>
            <p:nvPr/>
          </p:nvSpPr>
          <p:spPr>
            <a:xfrm>
              <a:off x="349112" y="283603"/>
              <a:ext cx="737758" cy="74704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观察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409742" y="1189751"/>
            <a:ext cx="172354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kumimoji="1"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鸡蛋的沉浮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399527" y="3188493"/>
            <a:ext cx="1489218" cy="1804455"/>
            <a:chOff x="1244784" y="3070266"/>
            <a:chExt cx="1489218" cy="1800000"/>
          </a:xfrm>
        </p:grpSpPr>
        <p:pic>
          <p:nvPicPr>
            <p:cNvPr id="20" name="Picture 5" descr="沉浮状态31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87" b="2649"/>
            <a:stretch>
              <a:fillRect/>
            </a:stretch>
          </p:blipFill>
          <p:spPr bwMode="auto">
            <a:xfrm>
              <a:off x="1244784" y="3070266"/>
              <a:ext cx="144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8"/>
            <p:cNvSpPr>
              <a:spLocks noChangeArrowheads="1"/>
            </p:cNvSpPr>
            <p:nvPr/>
          </p:nvSpPr>
          <p:spPr bwMode="auto">
            <a:xfrm>
              <a:off x="2290312" y="3554767"/>
              <a:ext cx="44369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淡水</a:t>
              </a:r>
              <a:endPara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18671" y="3188492"/>
            <a:ext cx="1440000" cy="1804455"/>
            <a:chOff x="5542361" y="3283012"/>
            <a:chExt cx="1440000" cy="1800000"/>
          </a:xfrm>
        </p:grpSpPr>
        <p:pic>
          <p:nvPicPr>
            <p:cNvPr id="18" name="Picture 3" descr="沉浮状态11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2361" y="3283012"/>
              <a:ext cx="144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6538671" y="3665122"/>
              <a:ext cx="44369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盐水</a:t>
              </a:r>
              <a:endPara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19754" y="3137350"/>
            <a:ext cx="1503522" cy="1804455"/>
            <a:chOff x="3409741" y="3244401"/>
            <a:chExt cx="1503522" cy="1800000"/>
          </a:xfrm>
        </p:grpSpPr>
        <p:pic>
          <p:nvPicPr>
            <p:cNvPr id="19" name="Picture 4" descr="沉浮状态21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97" b="3896"/>
            <a:stretch>
              <a:fillRect/>
            </a:stretch>
          </p:blipFill>
          <p:spPr bwMode="auto">
            <a:xfrm>
              <a:off x="3409741" y="3244401"/>
              <a:ext cx="144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4469573" y="3728902"/>
              <a:ext cx="44369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盐水</a:t>
              </a:r>
              <a:endPara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393955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174173" y="325276"/>
            <a:ext cx="7180119" cy="12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鸡蛋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放在清水中先是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沉底；加盐后，鸡蛋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上浮直至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漂浮在水面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；再加清水后，鸡蛋又下沉直至沉底。</a:t>
            </a:r>
            <a:endParaRPr 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7287" y="464118"/>
            <a:ext cx="110799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现象：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8678" y="1444036"/>
            <a:ext cx="110799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31897" y="2365262"/>
            <a:ext cx="3047756" cy="462808"/>
            <a:chOff x="374632" y="2567027"/>
            <a:chExt cx="3047756" cy="461665"/>
          </a:xfrm>
        </p:grpSpPr>
        <p:sp>
          <p:nvSpPr>
            <p:cNvPr id="6" name="矩形 6"/>
            <p:cNvSpPr>
              <a:spLocks noRot="1" noChangeArrowheads="1"/>
            </p:cNvSpPr>
            <p:nvPr/>
          </p:nvSpPr>
          <p:spPr bwMode="auto">
            <a:xfrm>
              <a:off x="2001666" y="2567027"/>
              <a:ext cx="14207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鸡蛋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下沉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8"/>
            <p:cNvSpPr txBox="1">
              <a:spLocks noChangeArrowheads="1"/>
            </p:cNvSpPr>
            <p:nvPr/>
          </p:nvSpPr>
          <p:spPr bwMode="auto">
            <a:xfrm>
              <a:off x="374632" y="2567027"/>
              <a:ext cx="15219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/>
              <a:r>
                <a:rPr lang="en-US" altLang="zh-CN" sz="2400" dirty="0" smtClean="0">
                  <a:latin typeface="Times New Roman" pitchFamily="18" charset="0"/>
                  <a:ea typeface="黑体" pitchFamily="49" charset="-122"/>
                </a:rPr>
                <a:t>(1).</a:t>
              </a:r>
              <a:r>
                <a:rPr lang="en-US" altLang="zh-CN" sz="2400" b="1" i="1" dirty="0" smtClean="0">
                  <a:latin typeface="Times New Roman" pitchFamily="18" charset="0"/>
                  <a:ea typeface="黑体" pitchFamily="49" charset="-122"/>
                </a:rPr>
                <a:t>F</a:t>
              </a:r>
              <a:r>
                <a:rPr lang="zh-CN" altLang="en-US" sz="2400" b="1" baseline="-25000" dirty="0">
                  <a:latin typeface="Times New Roman" pitchFamily="18" charset="0"/>
                  <a:ea typeface="黑体" pitchFamily="49" charset="-122"/>
                </a:rPr>
                <a:t>浮</a:t>
              </a:r>
              <a:r>
                <a:rPr lang="en-US" altLang="zh-CN" sz="2400" b="1" dirty="0">
                  <a:latin typeface="Times New Roman" pitchFamily="18" charset="0"/>
                  <a:ea typeface="黑体" pitchFamily="49" charset="-122"/>
                </a:rPr>
                <a:t>&lt;</a:t>
              </a:r>
              <a:r>
                <a:rPr lang="en-US" altLang="zh-CN" sz="2400" b="1" i="1" dirty="0" smtClean="0">
                  <a:latin typeface="Times New Roman" pitchFamily="18" charset="0"/>
                  <a:ea typeface="黑体" pitchFamily="49" charset="-122"/>
                </a:rPr>
                <a:t>G</a:t>
              </a:r>
              <a:r>
                <a:rPr lang="zh-CN" altLang="en-US" sz="2400" b="1" i="1" dirty="0" smtClean="0">
                  <a:latin typeface="Times New Roman" pitchFamily="18" charset="0"/>
                  <a:ea typeface="黑体" pitchFamily="49" charset="-122"/>
                </a:rPr>
                <a:t>：</a:t>
              </a:r>
              <a:endParaRPr lang="en-US" altLang="zh-CN" sz="2400" b="1" i="1" dirty="0">
                <a:latin typeface="Times New Roman" pitchFamily="18" charset="0"/>
                <a:ea typeface="黑体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303948" y="1460452"/>
            <a:ext cx="510909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鸡蛋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在水中受到重力和浮力的作用：</a:t>
            </a:r>
            <a:endParaRPr lang="zh-CN" altLang="en-US" sz="2400" dirty="0"/>
          </a:p>
        </p:txBody>
      </p:sp>
      <p:pic>
        <p:nvPicPr>
          <p:cNvPr id="16" name="Picture 3" descr="沉浮状态11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607" y="3460253"/>
            <a:ext cx="1080000" cy="1443564"/>
          </a:xfrm>
          <a:prstGeom prst="rect">
            <a:avLst/>
          </a:prstGeom>
          <a:noFill/>
          <a:ln>
            <a:noFill/>
          </a:ln>
          <a:effectLst>
            <a:outerShdw blurRad="457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3556174" y="1930556"/>
            <a:ext cx="1440000" cy="1443564"/>
            <a:chOff x="5920434" y="1517334"/>
            <a:chExt cx="2159138" cy="1817005"/>
          </a:xfrm>
        </p:grpSpPr>
        <p:pic>
          <p:nvPicPr>
            <p:cNvPr id="5" name="Picture 5" descr="沉浮状态31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87" b="2649"/>
            <a:stretch>
              <a:fillRect/>
            </a:stretch>
          </p:blipFill>
          <p:spPr bwMode="auto">
            <a:xfrm>
              <a:off x="6639572" y="1517334"/>
              <a:ext cx="144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0434" y="1535702"/>
              <a:ext cx="719137" cy="1798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3649692" y="3460253"/>
            <a:ext cx="1440000" cy="1443564"/>
            <a:chOff x="4120002" y="3030189"/>
            <a:chExt cx="2160000" cy="1800000"/>
          </a:xfrm>
        </p:grpSpPr>
        <p:pic>
          <p:nvPicPr>
            <p:cNvPr id="13" name="Picture 4" descr="沉浮状态21"/>
            <p:cNvPicPr preferRelativeResize="0"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97" b="3896"/>
            <a:stretch>
              <a:fillRect/>
            </a:stretch>
          </p:blipFill>
          <p:spPr bwMode="auto">
            <a:xfrm>
              <a:off x="4840002" y="3030189"/>
              <a:ext cx="144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0"/>
            <p:cNvPicPr preferRelativeResize="0">
              <a:picLocks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89" r="11857" b="6912"/>
            <a:stretch/>
          </p:blipFill>
          <p:spPr bwMode="auto">
            <a:xfrm>
              <a:off x="4120002" y="3030189"/>
              <a:ext cx="720000" cy="18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上箭头 11"/>
            <p:cNvSpPr/>
            <p:nvPr/>
          </p:nvSpPr>
          <p:spPr>
            <a:xfrm>
              <a:off x="5300229" y="3684339"/>
              <a:ext cx="166254" cy="491699"/>
            </a:xfrm>
            <a:prstGeom prst="upArrow">
              <a:avLst/>
            </a:prstGeom>
            <a:solidFill>
              <a:srgbClr val="FF0000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31898" y="4007506"/>
            <a:ext cx="2942711" cy="462808"/>
            <a:chOff x="306728" y="4014410"/>
            <a:chExt cx="2942711" cy="461665"/>
          </a:xfrm>
        </p:grpSpPr>
        <p:sp>
          <p:nvSpPr>
            <p:cNvPr id="25" name="文本框 28"/>
            <p:cNvSpPr txBox="1">
              <a:spLocks noChangeArrowheads="1"/>
            </p:cNvSpPr>
            <p:nvPr/>
          </p:nvSpPr>
          <p:spPr bwMode="auto">
            <a:xfrm>
              <a:off x="306728" y="4014410"/>
              <a:ext cx="15219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/>
              <a:r>
                <a:rPr lang="en-US" altLang="zh-CN" sz="2400" dirty="0" smtClean="0">
                  <a:latin typeface="Times New Roman" pitchFamily="18" charset="0"/>
                  <a:ea typeface="黑体" pitchFamily="49" charset="-122"/>
                </a:rPr>
                <a:t>(2).</a:t>
              </a:r>
              <a:r>
                <a:rPr lang="en-US" altLang="zh-CN" sz="2400" b="1" i="1" dirty="0" smtClean="0">
                  <a:latin typeface="Times New Roman" pitchFamily="18" charset="0"/>
                  <a:ea typeface="黑体" pitchFamily="49" charset="-122"/>
                </a:rPr>
                <a:t>F</a:t>
              </a:r>
              <a:r>
                <a:rPr lang="zh-CN" altLang="en-US" sz="2400" b="1" baseline="-25000" dirty="0" smtClean="0">
                  <a:latin typeface="Times New Roman" pitchFamily="18" charset="0"/>
                  <a:ea typeface="黑体" pitchFamily="49" charset="-122"/>
                </a:rPr>
                <a:t>浮</a:t>
              </a:r>
              <a:r>
                <a:rPr lang="en-US" altLang="zh-CN" sz="2400" b="1" dirty="0">
                  <a:latin typeface="Times New Roman" pitchFamily="18" charset="0"/>
                  <a:ea typeface="黑体" pitchFamily="49" charset="-122"/>
                </a:rPr>
                <a:t>&gt;</a:t>
              </a:r>
              <a:r>
                <a:rPr lang="en-US" altLang="zh-CN" sz="2400" b="1" i="1" dirty="0" smtClean="0">
                  <a:latin typeface="Times New Roman" pitchFamily="18" charset="0"/>
                  <a:ea typeface="黑体" pitchFamily="49" charset="-122"/>
                </a:rPr>
                <a:t>G</a:t>
              </a:r>
              <a:r>
                <a:rPr lang="zh-CN" altLang="en-US" sz="2400" b="1" i="1" dirty="0" smtClean="0">
                  <a:latin typeface="Times New Roman" pitchFamily="18" charset="0"/>
                  <a:ea typeface="黑体" pitchFamily="49" charset="-122"/>
                </a:rPr>
                <a:t>：</a:t>
              </a:r>
              <a:endParaRPr lang="en-US" altLang="zh-CN" sz="2400" b="1" i="1" dirty="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26" name="矩形 6"/>
            <p:cNvSpPr>
              <a:spLocks noRot="1" noChangeArrowheads="1"/>
            </p:cNvSpPr>
            <p:nvPr/>
          </p:nvSpPr>
          <p:spPr bwMode="auto">
            <a:xfrm>
              <a:off x="1828717" y="4073492"/>
              <a:ext cx="1420722" cy="376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鸡蛋上浮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矩形 6"/>
          <p:cNvSpPr>
            <a:spLocks noRot="1" noChangeArrowheads="1"/>
          </p:cNvSpPr>
          <p:nvPr/>
        </p:nvSpPr>
        <p:spPr bwMode="auto">
          <a:xfrm>
            <a:off x="5089693" y="3950631"/>
            <a:ext cx="240480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最后漂浮在水面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35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51176" y="154585"/>
            <a:ext cx="1440000" cy="1443564"/>
            <a:chOff x="598822" y="3030189"/>
            <a:chExt cx="2196461" cy="1800000"/>
          </a:xfrm>
        </p:grpSpPr>
        <p:pic>
          <p:nvPicPr>
            <p:cNvPr id="3" name="Picture 8"/>
            <p:cNvPicPr preferRelativeResize="0"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3" r="13124" b="3904"/>
            <a:stretch/>
          </p:blipFill>
          <p:spPr bwMode="auto">
            <a:xfrm>
              <a:off x="598822" y="3030189"/>
              <a:ext cx="720000" cy="18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4" descr="沉浮状态21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97" b="3896"/>
            <a:stretch>
              <a:fillRect/>
            </a:stretch>
          </p:blipFill>
          <p:spPr bwMode="auto">
            <a:xfrm>
              <a:off x="1355283" y="3030189"/>
              <a:ext cx="144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245953" y="318147"/>
            <a:ext cx="3047756" cy="462808"/>
            <a:chOff x="374632" y="2567027"/>
            <a:chExt cx="3047756" cy="461665"/>
          </a:xfrm>
        </p:grpSpPr>
        <p:sp>
          <p:nvSpPr>
            <p:cNvPr id="6" name="矩形 6"/>
            <p:cNvSpPr>
              <a:spLocks noRot="1" noChangeArrowheads="1"/>
            </p:cNvSpPr>
            <p:nvPr/>
          </p:nvSpPr>
          <p:spPr bwMode="auto">
            <a:xfrm>
              <a:off x="2001666" y="2567027"/>
              <a:ext cx="14207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鸡蛋悬浮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8"/>
            <p:cNvSpPr txBox="1">
              <a:spLocks noChangeArrowheads="1"/>
            </p:cNvSpPr>
            <p:nvPr/>
          </p:nvSpPr>
          <p:spPr bwMode="auto">
            <a:xfrm>
              <a:off x="374632" y="2567027"/>
              <a:ext cx="15219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/>
              <a:r>
                <a:rPr lang="en-US" altLang="zh-CN" sz="2400" dirty="0" smtClean="0">
                  <a:latin typeface="Times New Roman" pitchFamily="18" charset="0"/>
                  <a:ea typeface="黑体" pitchFamily="49" charset="-122"/>
                </a:rPr>
                <a:t>(3).</a:t>
              </a:r>
              <a:r>
                <a:rPr lang="en-US" altLang="zh-CN" sz="2400" b="1" i="1" dirty="0" smtClean="0">
                  <a:latin typeface="Times New Roman" pitchFamily="18" charset="0"/>
                  <a:ea typeface="黑体" pitchFamily="49" charset="-122"/>
                </a:rPr>
                <a:t>F</a:t>
              </a:r>
              <a:r>
                <a:rPr lang="zh-CN" altLang="en-US" sz="2400" b="1" baseline="-25000" dirty="0" smtClean="0">
                  <a:latin typeface="Times New Roman" pitchFamily="18" charset="0"/>
                  <a:ea typeface="黑体" pitchFamily="49" charset="-122"/>
                </a:rPr>
                <a:t>浮</a:t>
              </a:r>
              <a:r>
                <a:rPr lang="en-US" altLang="zh-CN" sz="2400" b="1" dirty="0" smtClean="0"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400" b="1" i="1" dirty="0" smtClean="0">
                  <a:latin typeface="Times New Roman" pitchFamily="18" charset="0"/>
                  <a:ea typeface="黑体" pitchFamily="49" charset="-122"/>
                </a:rPr>
                <a:t>G</a:t>
              </a:r>
              <a:r>
                <a:rPr lang="zh-CN" altLang="en-US" sz="2400" b="1" dirty="0" smtClean="0">
                  <a:latin typeface="Times New Roman" pitchFamily="18" charset="0"/>
                  <a:ea typeface="黑体" pitchFamily="49" charset="-122"/>
                </a:rPr>
                <a:t>：</a:t>
              </a:r>
              <a:endParaRPr lang="en-US" altLang="zh-CN" sz="2400" b="1" dirty="0">
                <a:latin typeface="Times New Roman" pitchFamily="18" charset="0"/>
                <a:ea typeface="黑体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45954" y="1682027"/>
            <a:ext cx="810470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悬浮是浸没在液体中的物体，可以静止停留在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任何深度处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4088" y="2207225"/>
            <a:ext cx="1612900" cy="462808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实验归纳：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62936" y="2629890"/>
            <a:ext cx="8891322" cy="175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实验过程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中，鸡蛋自身的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不变，它的沉浮是靠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改变所在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溶液的 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，根据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阿基米德原理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ρ</a:t>
            </a:r>
            <a:r>
              <a:rPr lang="zh-CN" altLang="en-US" sz="2400" baseline="-25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液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大来实现浮沉的。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654887" y="2670033"/>
            <a:ext cx="864610" cy="463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重力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006947" y="3174512"/>
            <a:ext cx="927244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密度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6519573" y="3272936"/>
            <a:ext cx="727221" cy="45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</a:t>
            </a: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7230341" y="3174512"/>
            <a:ext cx="140970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ρ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 V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</a:t>
            </a:r>
          </a:p>
        </p:txBody>
      </p:sp>
      <p:sp>
        <p:nvSpPr>
          <p:cNvPr id="15" name="矩形 14"/>
          <p:cNvSpPr/>
          <p:nvPr/>
        </p:nvSpPr>
        <p:spPr>
          <a:xfrm>
            <a:off x="200428" y="4388558"/>
            <a:ext cx="8861812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可见</a:t>
            </a:r>
            <a:r>
              <a:rPr lang="en-US" altLang="zh-CN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在液体中的沉浮取决于物体所受的浮力和重力的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r>
              <a:rPr lang="en-US" altLang="zh-CN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487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Box 59"/>
          <p:cNvSpPr txBox="1">
            <a:spLocks noChangeArrowheads="1"/>
          </p:cNvSpPr>
          <p:nvPr/>
        </p:nvSpPr>
        <p:spPr bwMode="auto">
          <a:xfrm>
            <a:off x="107646" y="761784"/>
            <a:ext cx="370075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浮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时：物体上浮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 Box 82"/>
          <p:cNvSpPr txBox="1">
            <a:spLocks noChangeArrowheads="1"/>
          </p:cNvSpPr>
          <p:nvPr/>
        </p:nvSpPr>
        <p:spPr bwMode="auto">
          <a:xfrm>
            <a:off x="3700531" y="761784"/>
            <a:ext cx="514616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最后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物体漂浮：</a:t>
            </a:r>
            <a:r>
              <a:rPr lang="zh-CN" altLang="en-US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浮</a:t>
            </a:r>
            <a:r>
              <a:rPr lang="zh-CN" altLang="en-US" sz="2400" baseline="-25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部分浸没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53" name="Text Box 83"/>
          <p:cNvSpPr txBox="1">
            <a:spLocks noChangeArrowheads="1"/>
          </p:cNvSpPr>
          <p:nvPr/>
        </p:nvSpPr>
        <p:spPr bwMode="auto">
          <a:xfrm>
            <a:off x="131116" y="1448056"/>
            <a:ext cx="425467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 ：物体悬浮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 Box 84"/>
          <p:cNvSpPr txBox="1">
            <a:spLocks noChangeArrowheads="1"/>
          </p:cNvSpPr>
          <p:nvPr/>
        </p:nvSpPr>
        <p:spPr bwMode="auto">
          <a:xfrm>
            <a:off x="131116" y="2061086"/>
            <a:ext cx="385668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当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浮</a:t>
            </a:r>
            <a:r>
              <a:rPr lang="en-US" altLang="en-US" sz="2400" dirty="0">
                <a:latin typeface="微软雅黑" pitchFamily="34" charset="-122"/>
                <a:ea typeface="微软雅黑" pitchFamily="34" charset="-122"/>
              </a:rPr>
              <a:t>＜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：物体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下沉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 Box 59"/>
          <p:cNvSpPr txBox="1">
            <a:spLocks noChangeArrowheads="1"/>
          </p:cNvSpPr>
          <p:nvPr/>
        </p:nvSpPr>
        <p:spPr bwMode="auto">
          <a:xfrm>
            <a:off x="330112" y="78424"/>
            <a:ext cx="444023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浸没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在液体中的物体：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8" t="3977" r="1089" b="7831"/>
          <a:stretch/>
        </p:blipFill>
        <p:spPr bwMode="auto">
          <a:xfrm>
            <a:off x="841293" y="2401133"/>
            <a:ext cx="7088998" cy="2388202"/>
          </a:xfrm>
          <a:prstGeom prst="rect">
            <a:avLst/>
          </a:prstGeom>
          <a:noFill/>
          <a:ln>
            <a:noFill/>
          </a:ln>
          <a:effectLst>
            <a:outerShdw blurRad="457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60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44939" y="337458"/>
            <a:ext cx="449353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物体的浮沉是否跟密度有关系？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57506" y="332366"/>
            <a:ext cx="950672" cy="462808"/>
            <a:chOff x="304174" y="283603"/>
            <a:chExt cx="805885" cy="747049"/>
          </a:xfrm>
        </p:grpSpPr>
        <p:sp>
          <p:nvSpPr>
            <p:cNvPr id="4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349112" y="283603"/>
              <a:ext cx="737758" cy="74704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6" name="Text Box 41"/>
          <p:cNvSpPr txBox="1">
            <a:spLocks noChangeArrowheads="1"/>
          </p:cNvSpPr>
          <p:nvPr/>
        </p:nvSpPr>
        <p:spPr bwMode="auto">
          <a:xfrm>
            <a:off x="257506" y="3129040"/>
            <a:ext cx="8643938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当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浮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＞</a:t>
            </a:r>
            <a:r>
              <a:rPr lang="zh-CN" altLang="en-US" sz="2400" i="1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时  ，即：</a:t>
            </a:r>
            <a:r>
              <a:rPr lang="el-GR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液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＞</a:t>
            </a:r>
            <a:r>
              <a:rPr lang="el-GR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l-GR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物</a:t>
            </a: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物体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上浮</a:t>
            </a:r>
            <a:endParaRPr lang="en-US" altLang="zh-CN" sz="24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当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浮</a:t>
            </a: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=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时  ，即： </a:t>
            </a:r>
            <a:r>
              <a:rPr lang="el-GR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液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l-GR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物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物体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悬浮</a:t>
            </a:r>
            <a:endParaRPr lang="en-US" altLang="zh-CN" sz="24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当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浮</a:t>
            </a:r>
            <a:r>
              <a:rPr lang="en-US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＜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时 ，即： </a:t>
            </a:r>
            <a:r>
              <a:rPr lang="el-GR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液</a:t>
            </a:r>
            <a:r>
              <a:rPr lang="en-US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＜</a:t>
            </a:r>
            <a:r>
              <a:rPr lang="en-US" altLang="en-US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l-GR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物</a:t>
            </a: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物体下沉</a:t>
            </a:r>
            <a:endParaRPr lang="zh-CN" altLang="en-US" sz="2400" baseline="-250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43"/>
          <p:cNvSpPr>
            <a:spLocks noRot="1" noChangeArrowheads="1"/>
          </p:cNvSpPr>
          <p:nvPr/>
        </p:nvSpPr>
        <p:spPr bwMode="white">
          <a:xfrm>
            <a:off x="351507" y="1480744"/>
            <a:ext cx="7696200" cy="103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i="1" dirty="0">
                <a:latin typeface="Times New Roman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400" b="1" baseline="-25000" dirty="0">
                <a:latin typeface="Times New Roman" pitchFamily="18" charset="0"/>
                <a:cs typeface="Times New Roman" panose="02020603050405020304" pitchFamily="18" charset="0"/>
              </a:rPr>
              <a:t>排 </a:t>
            </a:r>
            <a:r>
              <a:rPr lang="en-US" altLang="zh-CN" sz="2400" b="1" dirty="0">
                <a:latin typeface="Times New Roman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400" b="1" i="1" dirty="0">
                <a:latin typeface="Times New Roman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400" b="1" baseline="-25000" dirty="0">
                <a:latin typeface="Times New Roman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400" b="1" dirty="0">
                <a:latin typeface="Times New Roman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itchFamily="18" charset="0"/>
                <a:cs typeface="Times New Roman" panose="02020603050405020304" pitchFamily="18" charset="0"/>
              </a:rPr>
              <a:t> V</a:t>
            </a:r>
            <a:endParaRPr lang="zh-CN" altLang="en-US" sz="2400" b="1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i="1" dirty="0">
                <a:latin typeface="Times New Roman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itchFamily="18" charset="0"/>
                <a:cs typeface="Times New Roman" panose="02020603050405020304" pitchFamily="18" charset="0"/>
              </a:rPr>
              <a:t>浮</a:t>
            </a:r>
            <a:r>
              <a:rPr lang="zh-CN" altLang="en-US" sz="2400" b="1" dirty="0">
                <a:latin typeface="Times New Roman" pitchFamily="18" charset="0"/>
                <a:cs typeface="Times New Roman" panose="02020603050405020304" pitchFamily="18" charset="0"/>
              </a:rPr>
              <a:t>＝</a:t>
            </a:r>
            <a:r>
              <a:rPr lang="el-GR" altLang="zh-CN" sz="2400" b="1" i="1" dirty="0"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zh-CN" altLang="en-US" sz="2400" baseline="-25000" dirty="0">
                <a:latin typeface="Times New Roman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400" b="1" i="1" dirty="0" err="1">
                <a:latin typeface="Times New Roman" pitchFamily="18" charset="0"/>
                <a:cs typeface="Times New Roman" panose="02020603050405020304" pitchFamily="18" charset="0"/>
              </a:rPr>
              <a:t>gV</a:t>
            </a:r>
            <a:r>
              <a:rPr lang="zh-CN" altLang="en-US" sz="2400" b="1" baseline="-25000" dirty="0">
                <a:latin typeface="Times New Roman" pitchFamily="18" charset="0"/>
                <a:cs typeface="Times New Roman" panose="02020603050405020304" pitchFamily="18" charset="0"/>
              </a:rPr>
              <a:t>排 </a:t>
            </a:r>
            <a:r>
              <a:rPr lang="zh-CN" altLang="en-US" sz="2400" b="1" dirty="0">
                <a:latin typeface="Times New Roman" pitchFamily="18" charset="0"/>
                <a:cs typeface="Times New Roman" panose="02020603050405020304" pitchFamily="18" charset="0"/>
              </a:rPr>
              <a:t>＝</a:t>
            </a:r>
            <a:r>
              <a:rPr lang="el-GR" altLang="zh-CN" sz="2400" b="1" i="1" dirty="0"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zh-CN" altLang="en-US" sz="2400" baseline="-25000" dirty="0">
                <a:latin typeface="Times New Roman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400" b="1" i="1" dirty="0" err="1">
                <a:latin typeface="Times New Roman" pitchFamily="18" charset="0"/>
                <a:cs typeface="Times New Roman" panose="02020603050405020304" pitchFamily="18" charset="0"/>
              </a:rPr>
              <a:t>gV</a:t>
            </a:r>
            <a:r>
              <a:rPr lang="zh-CN" altLang="en-US" sz="2400" b="1" dirty="0">
                <a:latin typeface="Times New Roman" pitchFamily="18" charset="0"/>
                <a:cs typeface="Times New Roman" panose="02020603050405020304" pitchFamily="18" charset="0"/>
              </a:rPr>
              <a:t> ；   </a:t>
            </a:r>
            <a:r>
              <a:rPr lang="zh-CN" altLang="en-US" sz="2400" b="1" dirty="0" smtClean="0">
                <a:latin typeface="Times New Roman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400" b="1" i="1" dirty="0" smtClean="0">
                <a:latin typeface="Times New Roman" pitchFamily="18" charset="0"/>
                <a:cs typeface="Times New Roman" panose="02020603050405020304" pitchFamily="18" charset="0"/>
              </a:rPr>
              <a:t>G </a:t>
            </a:r>
            <a:r>
              <a:rPr lang="zh-CN" altLang="en-US" sz="2400" b="1" dirty="0">
                <a:latin typeface="Times New Roman" pitchFamily="18" charset="0"/>
                <a:cs typeface="Times New Roman" panose="02020603050405020304" pitchFamily="18" charset="0"/>
              </a:rPr>
              <a:t>＝</a:t>
            </a:r>
            <a:r>
              <a:rPr lang="el-GR" altLang="zh-CN" sz="2400" b="1" i="1" dirty="0">
                <a:latin typeface="Times New Roman" pitchFamily="18" charset="0"/>
                <a:cs typeface="Times New Roman" panose="02020603050405020304" pitchFamily="18" charset="0"/>
              </a:rPr>
              <a:t> ρ</a:t>
            </a:r>
            <a:r>
              <a:rPr lang="zh-CN" altLang="en-US" sz="2400" b="1" baseline="-25000" dirty="0">
                <a:latin typeface="Times New Roman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400" b="1" i="1" dirty="0">
                <a:latin typeface="Times New Roman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2400" b="1" baseline="-250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latin typeface="Times New Roman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400" b="1" baseline="-25000" dirty="0" smtClean="0">
                <a:latin typeface="Times New Roman" pitchFamily="18" charset="0"/>
                <a:cs typeface="Times New Roman" panose="02020603050405020304" pitchFamily="18" charset="0"/>
              </a:rPr>
              <a:t>物</a:t>
            </a:r>
            <a:endParaRPr lang="zh-CN" altLang="en-US" sz="2400" b="1" baseline="-25000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44"/>
          <p:cNvSpPr>
            <a:spLocks noRot="1" noChangeArrowheads="1"/>
          </p:cNvSpPr>
          <p:nvPr/>
        </p:nvSpPr>
        <p:spPr bwMode="white">
          <a:xfrm>
            <a:off x="257506" y="1017937"/>
            <a:ext cx="607055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如果实心物体（质量均匀）浸没在液体中：</a:t>
            </a:r>
            <a:endParaRPr lang="en-US" altLang="zh-CN" sz="24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49"/>
          <p:cNvSpPr>
            <a:spLocks noRot="1" noChangeArrowheads="1"/>
          </p:cNvSpPr>
          <p:nvPr/>
        </p:nvSpPr>
        <p:spPr bwMode="white">
          <a:xfrm>
            <a:off x="351508" y="2594320"/>
            <a:ext cx="4444927" cy="53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可以根据密度判断物体的状态：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20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未命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9" t="32776" r="32278" b="27672"/>
          <a:stretch>
            <a:fillRect/>
          </a:stretch>
        </p:blipFill>
        <p:spPr bwMode="auto">
          <a:xfrm>
            <a:off x="2677319" y="3524135"/>
            <a:ext cx="3743325" cy="1312929"/>
          </a:xfrm>
          <a:prstGeom prst="rect">
            <a:avLst/>
          </a:prstGeom>
          <a:noFill/>
          <a:ln>
            <a:noFill/>
          </a:ln>
          <a:effectLst>
            <a:outerShdw blurRad="457200" dist="50800" dir="5400000" algn="ctr" rotWithShape="0">
              <a:srgbClr val="000000">
                <a:alpha val="43137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630243" y="98669"/>
            <a:ext cx="312116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Low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悬浮和漂浮的比较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6731" y="693312"/>
            <a:ext cx="840537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相同点：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都是静止的平衡状态，受力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特点相同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30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baseline="-30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物．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6689" y="1376153"/>
            <a:ext cx="8764587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不同点：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悬浮是物体完全浸没在液体中。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排＝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物；对于实心物体：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物＝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液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(2)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漂浮是部分浸没，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排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&lt;V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物  对于实心物体：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物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&lt;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液，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2110" y="3688211"/>
            <a:ext cx="2162463" cy="388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漂浮：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浮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165150" y="2916809"/>
            <a:ext cx="1064016" cy="1529084"/>
            <a:chOff x="2452687" y="4186448"/>
            <a:chExt cx="1361285" cy="2048167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2452687" y="4746853"/>
              <a:ext cx="792162" cy="704834"/>
            </a:xfrm>
            <a:prstGeom prst="rect">
              <a:avLst/>
            </a:prstGeom>
            <a:solidFill>
              <a:srgbClr val="E4FC0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2769396" y="4186448"/>
              <a:ext cx="1044576" cy="2048167"/>
              <a:chOff x="4422" y="799"/>
              <a:chExt cx="658" cy="1235"/>
            </a:xfrm>
          </p:grpSpPr>
          <p:grpSp>
            <p:nvGrpSpPr>
              <p:cNvPr id="10" name="Group 6"/>
              <p:cNvGrpSpPr>
                <a:grpSpLocks/>
              </p:cNvGrpSpPr>
              <p:nvPr/>
            </p:nvGrpSpPr>
            <p:grpSpPr bwMode="auto">
              <a:xfrm>
                <a:off x="4422" y="890"/>
                <a:ext cx="111" cy="934"/>
                <a:chOff x="4424" y="1512"/>
                <a:chExt cx="111" cy="934"/>
              </a:xfrm>
            </p:grpSpPr>
            <p:sp>
              <p:nvSpPr>
                <p:cNvPr id="13" name="AutoShape 7"/>
                <p:cNvSpPr>
                  <a:spLocks noChangeArrowheads="1"/>
                </p:cNvSpPr>
                <p:nvPr/>
              </p:nvSpPr>
              <p:spPr bwMode="auto">
                <a:xfrm flipV="1">
                  <a:off x="4431" y="1512"/>
                  <a:ext cx="92" cy="456"/>
                </a:xfrm>
                <a:prstGeom prst="downArrow">
                  <a:avLst>
                    <a:gd name="adj1" fmla="val 50000"/>
                    <a:gd name="adj2" fmla="val 123913"/>
                  </a:avLst>
                </a:prstGeom>
                <a:solidFill>
                  <a:srgbClr val="FE0202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14" name="Group 8"/>
                <p:cNvGrpSpPr>
                  <a:grpSpLocks/>
                </p:cNvGrpSpPr>
                <p:nvPr/>
              </p:nvGrpSpPr>
              <p:grpSpPr bwMode="auto">
                <a:xfrm>
                  <a:off x="4424" y="1914"/>
                  <a:ext cx="111" cy="532"/>
                  <a:chOff x="4424" y="1914"/>
                  <a:chExt cx="111" cy="532"/>
                </a:xfrm>
              </p:grpSpPr>
              <p:sp>
                <p:nvSpPr>
                  <p:cNvPr id="15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4431" y="1990"/>
                    <a:ext cx="92" cy="456"/>
                  </a:xfrm>
                  <a:prstGeom prst="downArrow">
                    <a:avLst>
                      <a:gd name="adj1" fmla="val 50000"/>
                      <a:gd name="adj2" fmla="val 123913"/>
                    </a:avLst>
                  </a:prstGeom>
                  <a:solidFill>
                    <a:srgbClr val="FE0202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lnSpc>
                        <a:spcPct val="90000"/>
                      </a:lnSpc>
                      <a:spcBef>
                        <a:spcPts val="1000"/>
                      </a:spcBef>
                      <a:buFont typeface="Arial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1pPr>
                    <a:lvl2pPr marL="742950" indent="-28575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2pPr>
                    <a:lvl3pPr marL="11430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3pPr>
                    <a:lvl4pPr marL="16002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4pPr>
                    <a:lvl5pPr marL="20574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zh-CN" altLang="en-US" sz="24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4424" y="1914"/>
                    <a:ext cx="111" cy="106"/>
                  </a:xfrm>
                  <a:prstGeom prst="ellipse">
                    <a:avLst/>
                  </a:prstGeom>
                  <a:solidFill>
                    <a:srgbClr val="FE020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lnSpc>
                        <a:spcPct val="90000"/>
                      </a:lnSpc>
                      <a:spcBef>
                        <a:spcPts val="1000"/>
                      </a:spcBef>
                      <a:buFont typeface="Arial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1pPr>
                    <a:lvl2pPr marL="742950" indent="-28575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2pPr>
                    <a:lvl3pPr marL="11430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3pPr>
                    <a:lvl4pPr marL="16002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4pPr>
                    <a:lvl5pPr marL="20574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zh-CN" altLang="en-US" sz="24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1" name="Text Box 11"/>
              <p:cNvSpPr txBox="1">
                <a:spLocks noChangeArrowheads="1"/>
              </p:cNvSpPr>
              <p:nvPr/>
            </p:nvSpPr>
            <p:spPr bwMode="auto">
              <a:xfrm>
                <a:off x="4513" y="799"/>
                <a:ext cx="567" cy="3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 dirty="0">
                    <a:solidFill>
                      <a:srgbClr val="FE0202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en-US" sz="2400" b="1" baseline="-25000" dirty="0">
                    <a:solidFill>
                      <a:srgbClr val="FE02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浮</a:t>
                </a:r>
              </a:p>
            </p:txBody>
          </p:sp>
          <p:sp>
            <p:nvSpPr>
              <p:cNvPr id="12" name="Text Box 12"/>
              <p:cNvSpPr txBox="1">
                <a:spLocks noChangeArrowheads="1"/>
              </p:cNvSpPr>
              <p:nvPr/>
            </p:nvSpPr>
            <p:spPr bwMode="auto">
              <a:xfrm>
                <a:off x="4513" y="1661"/>
                <a:ext cx="453" cy="3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 dirty="0">
                    <a:solidFill>
                      <a:srgbClr val="FE0202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G</a:t>
                </a:r>
              </a:p>
            </p:txBody>
          </p:sp>
        </p:grp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427252" y="2891998"/>
            <a:ext cx="1029315" cy="1716151"/>
            <a:chOff x="5849829" y="3681759"/>
            <a:chExt cx="1393029" cy="2206937"/>
          </a:xfrm>
        </p:grpSpPr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5849829" y="4407903"/>
              <a:ext cx="792164" cy="674687"/>
            </a:xfrm>
            <a:prstGeom prst="rect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Group 15"/>
            <p:cNvGrpSpPr>
              <a:grpSpLocks/>
            </p:cNvGrpSpPr>
            <p:nvPr/>
          </p:nvGrpSpPr>
          <p:grpSpPr bwMode="auto">
            <a:xfrm>
              <a:off x="6203292" y="3681759"/>
              <a:ext cx="1039566" cy="2206937"/>
              <a:chOff x="4429" y="799"/>
              <a:chExt cx="1122" cy="1179"/>
            </a:xfrm>
          </p:grpSpPr>
          <p:grpSp>
            <p:nvGrpSpPr>
              <p:cNvPr id="20" name="Group 16"/>
              <p:cNvGrpSpPr>
                <a:grpSpLocks/>
              </p:cNvGrpSpPr>
              <p:nvPr/>
            </p:nvGrpSpPr>
            <p:grpSpPr bwMode="auto">
              <a:xfrm>
                <a:off x="4429" y="890"/>
                <a:ext cx="92" cy="957"/>
                <a:chOff x="4431" y="1512"/>
                <a:chExt cx="92" cy="957"/>
              </a:xfrm>
            </p:grpSpPr>
            <p:sp>
              <p:nvSpPr>
                <p:cNvPr id="23" name="AutoShape 17"/>
                <p:cNvSpPr>
                  <a:spLocks noChangeArrowheads="1"/>
                </p:cNvSpPr>
                <p:nvPr/>
              </p:nvSpPr>
              <p:spPr bwMode="auto">
                <a:xfrm flipV="1">
                  <a:off x="4431" y="1512"/>
                  <a:ext cx="92" cy="456"/>
                </a:xfrm>
                <a:prstGeom prst="downArrow">
                  <a:avLst>
                    <a:gd name="adj1" fmla="val 50000"/>
                    <a:gd name="adj2" fmla="val 123913"/>
                  </a:avLst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4" name="Group 18"/>
                <p:cNvGrpSpPr>
                  <a:grpSpLocks/>
                </p:cNvGrpSpPr>
                <p:nvPr/>
              </p:nvGrpSpPr>
              <p:grpSpPr bwMode="auto">
                <a:xfrm>
                  <a:off x="4431" y="1968"/>
                  <a:ext cx="92" cy="501"/>
                  <a:chOff x="4431" y="1968"/>
                  <a:chExt cx="92" cy="501"/>
                </a:xfrm>
              </p:grpSpPr>
              <p:sp>
                <p:nvSpPr>
                  <p:cNvPr id="25" name="AutoShape 19"/>
                  <p:cNvSpPr>
                    <a:spLocks noChangeArrowheads="1"/>
                  </p:cNvSpPr>
                  <p:nvPr/>
                </p:nvSpPr>
                <p:spPr bwMode="auto">
                  <a:xfrm>
                    <a:off x="4431" y="2013"/>
                    <a:ext cx="92" cy="456"/>
                  </a:xfrm>
                  <a:prstGeom prst="downArrow">
                    <a:avLst>
                      <a:gd name="adj1" fmla="val 50000"/>
                      <a:gd name="adj2" fmla="val 123913"/>
                    </a:avLst>
                  </a:prstGeom>
                  <a:solidFill>
                    <a:srgbClr val="FE0202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lnSpc>
                        <a:spcPct val="90000"/>
                      </a:lnSpc>
                      <a:spcBef>
                        <a:spcPts val="1000"/>
                      </a:spcBef>
                      <a:buFont typeface="Arial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1pPr>
                    <a:lvl2pPr marL="742950" indent="-28575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2pPr>
                    <a:lvl3pPr marL="11430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3pPr>
                    <a:lvl4pPr marL="16002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4pPr>
                    <a:lvl5pPr marL="20574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zh-CN" altLang="en-US" sz="24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6" name="Oval 20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4448" y="1968"/>
                    <a:ext cx="75" cy="45"/>
                  </a:xfrm>
                  <a:prstGeom prst="ellipse">
                    <a:avLst/>
                  </a:prstGeom>
                  <a:solidFill>
                    <a:srgbClr val="FE020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lnSpc>
                        <a:spcPct val="90000"/>
                      </a:lnSpc>
                      <a:spcBef>
                        <a:spcPts val="1000"/>
                      </a:spcBef>
                      <a:buFont typeface="Arial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1pPr>
                    <a:lvl2pPr marL="742950" indent="-28575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2pPr>
                    <a:lvl3pPr marL="11430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3pPr>
                    <a:lvl4pPr marL="16002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4pPr>
                    <a:lvl5pPr marL="2057400" indent="-228600" eaLnBrk="0" hangingPunct="0">
                      <a:lnSpc>
                        <a:spcPct val="90000"/>
                      </a:lnSpc>
                      <a:spcBef>
                        <a:spcPts val="500"/>
                      </a:spcBef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zh-CN" altLang="en-US" sz="24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21" name="Text Box 21"/>
              <p:cNvSpPr txBox="1">
                <a:spLocks noChangeArrowheads="1"/>
              </p:cNvSpPr>
              <p:nvPr/>
            </p:nvSpPr>
            <p:spPr bwMode="auto">
              <a:xfrm>
                <a:off x="4513" y="799"/>
                <a:ext cx="1038" cy="3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 dirty="0">
                    <a:solidFill>
                      <a:srgbClr val="FE0202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en-US" sz="2400" b="1" baseline="-25000" dirty="0">
                    <a:solidFill>
                      <a:srgbClr val="FE02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浮</a:t>
                </a:r>
              </a:p>
            </p:txBody>
          </p:sp>
          <p:sp>
            <p:nvSpPr>
              <p:cNvPr id="22" name="Text Box 22"/>
              <p:cNvSpPr txBox="1">
                <a:spLocks noChangeArrowheads="1"/>
              </p:cNvSpPr>
              <p:nvPr/>
            </p:nvSpPr>
            <p:spPr bwMode="auto">
              <a:xfrm>
                <a:off x="4513" y="1661"/>
                <a:ext cx="453" cy="3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None/>
                </a:pPr>
                <a:r>
                  <a:rPr lang="en-US" altLang="zh-CN" sz="2400" b="1" i="1" dirty="0">
                    <a:solidFill>
                      <a:srgbClr val="FE0202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G</a:t>
                </a:r>
              </a:p>
            </p:txBody>
          </p:sp>
        </p:grpSp>
      </p:grp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6633080" y="3696760"/>
            <a:ext cx="2126456" cy="388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悬浮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浮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</a:t>
            </a:r>
            <a:endParaRPr lang="zh-CN" altLang="en-US" sz="2400" i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379413" y="6098358"/>
            <a:ext cx="1979612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不同点：</a:t>
            </a:r>
          </a:p>
        </p:txBody>
      </p:sp>
      <p:sp>
        <p:nvSpPr>
          <p:cNvPr id="29" name="Text Box 25"/>
          <p:cNvSpPr txBox="1">
            <a:spLocks noChangeArrowheads="1"/>
          </p:cNvSpPr>
          <p:nvPr/>
        </p:nvSpPr>
        <p:spPr bwMode="auto">
          <a:xfrm>
            <a:off x="2627314" y="6098358"/>
            <a:ext cx="5545137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b="1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排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4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b="1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物         </a:t>
            </a:r>
            <a:r>
              <a:rPr lang="en-US" altLang="zh-CN" sz="24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b="1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排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b="1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</a:p>
        </p:txBody>
      </p:sp>
    </p:spTree>
    <p:extLst>
      <p:ext uri="{BB962C8B-B14F-4D97-AF65-F5344CB8AC3E}">
        <p14:creationId xmlns:p14="http://schemas.microsoft.com/office/powerpoint/2010/main" val="325760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 rot="-10800000" flipV="1">
            <a:off x="210464" y="670550"/>
            <a:ext cx="8933537" cy="46280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浸在液体中的物体的</a:t>
            </a:r>
            <a:r>
              <a:rPr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浮</a:t>
            </a: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与</a:t>
            </a:r>
            <a:r>
              <a:rPr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沉</a:t>
            </a:r>
            <a:r>
              <a:rPr lang="en-US" altLang="zh-CN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</a:t>
            </a:r>
            <a:r>
              <a:rPr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可通过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改变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重力大小或改变浮力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大小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841450" y="164891"/>
            <a:ext cx="2982623" cy="488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怎样改变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物体的浮沉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90946" y="207742"/>
            <a:ext cx="1363892" cy="462808"/>
            <a:chOff x="349112" y="651554"/>
            <a:chExt cx="1156172" cy="747049"/>
          </a:xfrm>
        </p:grpSpPr>
        <p:sp>
          <p:nvSpPr>
            <p:cNvPr id="7" name="Shape 108"/>
            <p:cNvSpPr/>
            <p:nvPr/>
          </p:nvSpPr>
          <p:spPr>
            <a:xfrm>
              <a:off x="444884" y="651554"/>
              <a:ext cx="1060400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Shape 112"/>
            <p:cNvSpPr/>
            <p:nvPr/>
          </p:nvSpPr>
          <p:spPr>
            <a:xfrm>
              <a:off x="349112" y="651554"/>
              <a:ext cx="1156172" cy="74704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想一想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3454" y="1056783"/>
            <a:ext cx="2520000" cy="2116042"/>
            <a:chOff x="713575" y="1134920"/>
            <a:chExt cx="2520000" cy="2110817"/>
          </a:xfrm>
        </p:grpSpPr>
        <p:pic>
          <p:nvPicPr>
            <p:cNvPr id="9" name="Picture 2"/>
            <p:cNvPicPr preferRelativeResize="0"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3" b="13468"/>
            <a:stretch/>
          </p:blipFill>
          <p:spPr bwMode="auto">
            <a:xfrm>
              <a:off x="713575" y="1134920"/>
              <a:ext cx="25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891086" y="2537851"/>
              <a:ext cx="231517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鱼鳔的大小变化能使鱼在水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中沉浮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25900" y="1204532"/>
            <a:ext cx="2601804" cy="2035095"/>
            <a:chOff x="4585548" y="1134920"/>
            <a:chExt cx="2601804" cy="2030070"/>
          </a:xfrm>
        </p:grpSpPr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4831773" y="2457104"/>
              <a:ext cx="2355579" cy="707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Wingdings 2" pitchFamily="18" charset="2"/>
                <a:buChar char="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Wingdings 2" pitchFamily="18" charset="2"/>
                <a:buChar char="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Wingdings 2" pitchFamily="18" charset="2"/>
                <a:buChar char="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ts val="0"/>
                </a:spcBef>
                <a:buFontTx/>
                <a:buNone/>
              </a:pP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抹香鲸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靠加热或冷却脑油来控制沉降</a:t>
              </a:r>
            </a:p>
          </p:txBody>
        </p:sp>
        <p:pic>
          <p:nvPicPr>
            <p:cNvPr id="17410" name="Picture 2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1" t="25411" r="61" b="14433"/>
            <a:stretch/>
          </p:blipFill>
          <p:spPr bwMode="auto">
            <a:xfrm>
              <a:off x="4585548" y="1134920"/>
              <a:ext cx="2520000" cy="1368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485683" y="3037408"/>
            <a:ext cx="2854778" cy="1941177"/>
            <a:chOff x="493384" y="3258153"/>
            <a:chExt cx="2854778" cy="1936384"/>
          </a:xfrm>
        </p:grpSpPr>
        <p:sp>
          <p:nvSpPr>
            <p:cNvPr id="12" name="矩形 11"/>
            <p:cNvSpPr/>
            <p:nvPr/>
          </p:nvSpPr>
          <p:spPr>
            <a:xfrm>
              <a:off x="493384" y="4486651"/>
              <a:ext cx="2854778" cy="707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鹦鹉螺具有螺旋形的</a:t>
              </a: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外壳</a:t>
              </a:r>
              <a:r>
                <a:rPr lang="en-US" altLang="zh-CN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壳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内有很大的充气囊</a:t>
              </a:r>
            </a:p>
          </p:txBody>
        </p:sp>
        <p:pic>
          <p:nvPicPr>
            <p:cNvPr id="17413" name="Picture 5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1" t="16934" r="14104" b="17440"/>
            <a:stretch/>
          </p:blipFill>
          <p:spPr bwMode="auto">
            <a:xfrm>
              <a:off x="589150" y="3258153"/>
              <a:ext cx="252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4760867" y="3037408"/>
            <a:ext cx="2520000" cy="1960113"/>
            <a:chOff x="4725900" y="3063670"/>
            <a:chExt cx="2520000" cy="1955273"/>
          </a:xfrm>
        </p:grpSpPr>
        <p:sp>
          <p:nvSpPr>
            <p:cNvPr id="14" name="Text Box 6"/>
            <p:cNvSpPr txBox="1">
              <a:spLocks noChangeArrowheads="1"/>
            </p:cNvSpPr>
            <p:nvPr/>
          </p:nvSpPr>
          <p:spPr bwMode="auto">
            <a:xfrm>
              <a:off x="4868140" y="4311057"/>
              <a:ext cx="2282843" cy="707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1" hangingPunct="1">
                <a:lnSpc>
                  <a:spcPct val="100000"/>
                </a:lnSpc>
                <a:spcBef>
                  <a:spcPts val="0"/>
                </a:spcBef>
                <a:buFontTx/>
                <a:buNone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Wingdings 2" pitchFamily="18" charset="2"/>
                <a:buChar char="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Wingdings 2" pitchFamily="18" charset="2"/>
                <a:buChar char="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000" dirty="0" smtClean="0"/>
                <a:t>乌贼</a:t>
              </a:r>
              <a:r>
                <a:rPr lang="zh-CN" altLang="en-US" sz="2000" dirty="0"/>
                <a:t>的骨中包含有许多小的充气隔室</a:t>
              </a:r>
            </a:p>
          </p:txBody>
        </p:sp>
        <p:pic>
          <p:nvPicPr>
            <p:cNvPr id="19" name="Picture 3"/>
            <p:cNvPicPr preferRelativeResize="0">
              <a:picLocks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627" r="4836" b="1"/>
            <a:stretch/>
          </p:blipFill>
          <p:spPr bwMode="auto">
            <a:xfrm>
              <a:off x="4725900" y="3063670"/>
              <a:ext cx="252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12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1851</Words>
  <Application>Microsoft Office PowerPoint</Application>
  <PresentationFormat>全屏显示(16:9)</PresentationFormat>
  <Paragraphs>169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15</cp:revision>
  <dcterms:created xsi:type="dcterms:W3CDTF">2020-03-26T10:48:47Z</dcterms:created>
  <dcterms:modified xsi:type="dcterms:W3CDTF">2020-04-01T09:13:10Z</dcterms:modified>
</cp:coreProperties>
</file>